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4.jpg" ContentType="image/gif"/>
  <Override PartName="/ppt/media/image15.jpg" ContentType="image/gif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9" r:id="rId3"/>
    <p:sldId id="261" r:id="rId4"/>
    <p:sldId id="256" r:id="rId5"/>
    <p:sldId id="258" r:id="rId6"/>
    <p:sldId id="260" r:id="rId7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968D"/>
    <a:srgbClr val="689477"/>
    <a:srgbClr val="83B093"/>
    <a:srgbClr val="FFEEE6"/>
    <a:srgbClr val="E6E6E6"/>
    <a:srgbClr val="2F528F"/>
    <a:srgbClr val="AECFBA"/>
    <a:srgbClr val="FBB1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26" autoAdjust="0"/>
    <p:restoredTop sz="94660"/>
  </p:normalViewPr>
  <p:slideViewPr>
    <p:cSldViewPr snapToGrid="0">
      <p:cViewPr varScale="1">
        <p:scale>
          <a:sx n="77" d="100"/>
          <a:sy n="77" d="100"/>
        </p:scale>
        <p:origin x="3144" y="-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55F2E-5574-41BF-8C70-EF000BC6B569}" type="datetimeFigureOut">
              <a:rPr lang="pt-BR" smtClean="0"/>
              <a:t>11/05/2023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8081E-1052-46CF-8F90-A7005C72E1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5075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55F2E-5574-41BF-8C70-EF000BC6B569}" type="datetimeFigureOut">
              <a:rPr lang="pt-BR" smtClean="0"/>
              <a:t>11/05/2023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8081E-1052-46CF-8F90-A7005C72E1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5701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55F2E-5574-41BF-8C70-EF000BC6B569}" type="datetimeFigureOut">
              <a:rPr lang="pt-BR" smtClean="0"/>
              <a:t>11/05/2023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8081E-1052-46CF-8F90-A7005C72E1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62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55F2E-5574-41BF-8C70-EF000BC6B569}" type="datetimeFigureOut">
              <a:rPr lang="pt-BR" smtClean="0"/>
              <a:t>11/05/2023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8081E-1052-46CF-8F90-A7005C72E1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6811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55F2E-5574-41BF-8C70-EF000BC6B569}" type="datetimeFigureOut">
              <a:rPr lang="pt-BR" smtClean="0"/>
              <a:t>11/05/2023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8081E-1052-46CF-8F90-A7005C72E1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2040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55F2E-5574-41BF-8C70-EF000BC6B569}" type="datetimeFigureOut">
              <a:rPr lang="pt-BR" smtClean="0"/>
              <a:t>11/05/2023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8081E-1052-46CF-8F90-A7005C72E1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953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55F2E-5574-41BF-8C70-EF000BC6B569}" type="datetimeFigureOut">
              <a:rPr lang="pt-BR" smtClean="0"/>
              <a:t>11/05/2023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8081E-1052-46CF-8F90-A7005C72E1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820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55F2E-5574-41BF-8C70-EF000BC6B569}" type="datetimeFigureOut">
              <a:rPr lang="pt-BR" smtClean="0"/>
              <a:t>11/05/2023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8081E-1052-46CF-8F90-A7005C72E1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0844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55F2E-5574-41BF-8C70-EF000BC6B569}" type="datetimeFigureOut">
              <a:rPr lang="pt-BR" smtClean="0"/>
              <a:t>11/05/2023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8081E-1052-46CF-8F90-A7005C72E1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3621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55F2E-5574-41BF-8C70-EF000BC6B569}" type="datetimeFigureOut">
              <a:rPr lang="pt-BR" smtClean="0"/>
              <a:t>11/05/2023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8081E-1052-46CF-8F90-A7005C72E1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2963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55F2E-5574-41BF-8C70-EF000BC6B569}" type="datetimeFigureOut">
              <a:rPr lang="pt-BR" smtClean="0"/>
              <a:t>11/05/2023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8081E-1052-46CF-8F90-A7005C72E1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3659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55F2E-5574-41BF-8C70-EF000BC6B569}" type="datetimeFigureOut">
              <a:rPr lang="pt-BR" smtClean="0"/>
              <a:t>11/05/2023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28081E-1052-46CF-8F90-A7005C72E1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584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Agrupar 12">
            <a:extLst>
              <a:ext uri="{FF2B5EF4-FFF2-40B4-BE49-F238E27FC236}">
                <a16:creationId xmlns:a16="http://schemas.microsoft.com/office/drawing/2014/main" id="{C6D4274D-28A2-6894-588A-09382CF8F47A}"/>
              </a:ext>
            </a:extLst>
          </p:cNvPr>
          <p:cNvGrpSpPr/>
          <p:nvPr/>
        </p:nvGrpSpPr>
        <p:grpSpPr>
          <a:xfrm>
            <a:off x="-4067175" y="-2209800"/>
            <a:ext cx="11763375" cy="14825662"/>
            <a:chOff x="-4067175" y="-2209800"/>
            <a:chExt cx="11763375" cy="14825662"/>
          </a:xfrm>
        </p:grpSpPr>
        <p:sp>
          <p:nvSpPr>
            <p:cNvPr id="6" name="Arco 5">
              <a:extLst>
                <a:ext uri="{FF2B5EF4-FFF2-40B4-BE49-F238E27FC236}">
                  <a16:creationId xmlns:a16="http://schemas.microsoft.com/office/drawing/2014/main" id="{57CEEDE1-24FB-76C3-3B5A-89A8D3AE06B3}"/>
                </a:ext>
              </a:extLst>
            </p:cNvPr>
            <p:cNvSpPr/>
            <p:nvPr/>
          </p:nvSpPr>
          <p:spPr>
            <a:xfrm>
              <a:off x="-4067175" y="7196137"/>
              <a:ext cx="8134350" cy="5419725"/>
            </a:xfrm>
            <a:prstGeom prst="arc">
              <a:avLst/>
            </a:prstGeom>
            <a:ln w="644525">
              <a:solidFill>
                <a:srgbClr val="FBB1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7" name="Arco 6">
              <a:extLst>
                <a:ext uri="{FF2B5EF4-FFF2-40B4-BE49-F238E27FC236}">
                  <a16:creationId xmlns:a16="http://schemas.microsoft.com/office/drawing/2014/main" id="{C5EA42E6-AFD2-0D84-F4E6-02D01FB379F8}"/>
                </a:ext>
              </a:extLst>
            </p:cNvPr>
            <p:cNvSpPr/>
            <p:nvPr/>
          </p:nvSpPr>
          <p:spPr>
            <a:xfrm>
              <a:off x="-3467100" y="7816645"/>
              <a:ext cx="6934200" cy="4261055"/>
            </a:xfrm>
            <a:prstGeom prst="arc">
              <a:avLst/>
            </a:prstGeom>
            <a:ln w="644525">
              <a:solidFill>
                <a:srgbClr val="AECF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 dirty="0"/>
            </a:p>
          </p:txBody>
        </p:sp>
        <p:sp>
          <p:nvSpPr>
            <p:cNvPr id="9" name="Arco 8">
              <a:extLst>
                <a:ext uri="{FF2B5EF4-FFF2-40B4-BE49-F238E27FC236}">
                  <a16:creationId xmlns:a16="http://schemas.microsoft.com/office/drawing/2014/main" id="{906FF2B7-ABFE-2A41-A06F-FF38A93C6740}"/>
                </a:ext>
              </a:extLst>
            </p:cNvPr>
            <p:cNvSpPr/>
            <p:nvPr/>
          </p:nvSpPr>
          <p:spPr>
            <a:xfrm>
              <a:off x="-2895601" y="8458200"/>
              <a:ext cx="5748403" cy="3124200"/>
            </a:xfrm>
            <a:prstGeom prst="arc">
              <a:avLst/>
            </a:prstGeom>
            <a:ln w="644525">
              <a:solidFill>
                <a:srgbClr val="FBB1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10" name="Arco 9">
              <a:extLst>
                <a:ext uri="{FF2B5EF4-FFF2-40B4-BE49-F238E27FC236}">
                  <a16:creationId xmlns:a16="http://schemas.microsoft.com/office/drawing/2014/main" id="{134BAA1D-1D6D-C314-4F41-91825387A7F2}"/>
                </a:ext>
              </a:extLst>
            </p:cNvPr>
            <p:cNvSpPr/>
            <p:nvPr/>
          </p:nvSpPr>
          <p:spPr>
            <a:xfrm>
              <a:off x="-2078801" y="9595055"/>
              <a:ext cx="4114801" cy="1987345"/>
            </a:xfrm>
            <a:prstGeom prst="arc">
              <a:avLst/>
            </a:prstGeom>
            <a:ln w="644525">
              <a:solidFill>
                <a:srgbClr val="AECF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11" name="Arco 10">
              <a:extLst>
                <a:ext uri="{FF2B5EF4-FFF2-40B4-BE49-F238E27FC236}">
                  <a16:creationId xmlns:a16="http://schemas.microsoft.com/office/drawing/2014/main" id="{B3D7F9A2-9037-9355-3484-20B34839DD87}"/>
                </a:ext>
              </a:extLst>
            </p:cNvPr>
            <p:cNvSpPr/>
            <p:nvPr/>
          </p:nvSpPr>
          <p:spPr>
            <a:xfrm rot="10800000">
              <a:off x="6057900" y="-2209800"/>
              <a:ext cx="1638300" cy="4324350"/>
            </a:xfrm>
            <a:prstGeom prst="arc">
              <a:avLst/>
            </a:prstGeom>
            <a:ln w="644525">
              <a:solidFill>
                <a:srgbClr val="FBB1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12" name="Arco 11">
              <a:extLst>
                <a:ext uri="{FF2B5EF4-FFF2-40B4-BE49-F238E27FC236}">
                  <a16:creationId xmlns:a16="http://schemas.microsoft.com/office/drawing/2014/main" id="{F356D03D-F0D7-F6FC-A779-EB5E80CF4F4A}"/>
                </a:ext>
              </a:extLst>
            </p:cNvPr>
            <p:cNvSpPr/>
            <p:nvPr/>
          </p:nvSpPr>
          <p:spPr>
            <a:xfrm rot="10800000">
              <a:off x="6629400" y="-1828800"/>
              <a:ext cx="717894" cy="3543300"/>
            </a:xfrm>
            <a:prstGeom prst="arc">
              <a:avLst/>
            </a:prstGeom>
            <a:ln w="644525">
              <a:solidFill>
                <a:srgbClr val="AECF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</p:grpSp>
      <p:sp>
        <p:nvSpPr>
          <p:cNvPr id="14" name="Retângulo 13">
            <a:extLst>
              <a:ext uri="{FF2B5EF4-FFF2-40B4-BE49-F238E27FC236}">
                <a16:creationId xmlns:a16="http://schemas.microsoft.com/office/drawing/2014/main" id="{70F5081D-8BFB-0F67-D9C4-1AF6C49C72FF}"/>
              </a:ext>
            </a:extLst>
          </p:cNvPr>
          <p:cNvSpPr/>
          <p:nvPr/>
        </p:nvSpPr>
        <p:spPr>
          <a:xfrm>
            <a:off x="162838" y="1699020"/>
            <a:ext cx="6466562" cy="3644732"/>
          </a:xfrm>
          <a:prstGeom prst="rect">
            <a:avLst/>
          </a:prstGeom>
          <a:solidFill>
            <a:srgbClr val="689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6EAC6C9-A3A3-F800-1DC0-7DA3CB8F1064}"/>
              </a:ext>
            </a:extLst>
          </p:cNvPr>
          <p:cNvSpPr/>
          <p:nvPr/>
        </p:nvSpPr>
        <p:spPr>
          <a:xfrm>
            <a:off x="1019598" y="5701197"/>
            <a:ext cx="5609802" cy="2061317"/>
          </a:xfrm>
          <a:prstGeom prst="rect">
            <a:avLst/>
          </a:prstGeom>
          <a:solidFill>
            <a:srgbClr val="689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07D5617-8C9A-3AB0-32FD-CB58F9082DA7}"/>
              </a:ext>
            </a:extLst>
          </p:cNvPr>
          <p:cNvSpPr/>
          <p:nvPr/>
        </p:nvSpPr>
        <p:spPr>
          <a:xfrm>
            <a:off x="1057056" y="8178518"/>
            <a:ext cx="5572344" cy="1524487"/>
          </a:xfrm>
          <a:prstGeom prst="rect">
            <a:avLst/>
          </a:prstGeom>
          <a:solidFill>
            <a:srgbClr val="689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99A3972-81F8-9796-6B5C-6E1EA5623C87}"/>
              </a:ext>
            </a:extLst>
          </p:cNvPr>
          <p:cNvSpPr/>
          <p:nvPr/>
        </p:nvSpPr>
        <p:spPr>
          <a:xfrm rot="5400000">
            <a:off x="3088713" y="433406"/>
            <a:ext cx="523218" cy="2845620"/>
          </a:xfrm>
          <a:prstGeom prst="rect">
            <a:avLst/>
          </a:prstGeom>
          <a:solidFill>
            <a:srgbClr val="E096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417374E2-25F5-9AF3-EE17-5106039DB4FA}"/>
              </a:ext>
            </a:extLst>
          </p:cNvPr>
          <p:cNvSpPr/>
          <p:nvPr/>
        </p:nvSpPr>
        <p:spPr>
          <a:xfrm>
            <a:off x="102949" y="5581825"/>
            <a:ext cx="954107" cy="2291684"/>
          </a:xfrm>
          <a:prstGeom prst="rect">
            <a:avLst/>
          </a:prstGeom>
          <a:solidFill>
            <a:srgbClr val="83B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A2CE167-1647-849E-02E8-81CC00B4492F}"/>
              </a:ext>
            </a:extLst>
          </p:cNvPr>
          <p:cNvSpPr txBox="1"/>
          <p:nvPr/>
        </p:nvSpPr>
        <p:spPr>
          <a:xfrm>
            <a:off x="2058461" y="980354"/>
            <a:ext cx="2443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83B093"/>
                </a:solidFill>
                <a:latin typeface="Costanera-ExtraBold" panose="00000900000000000000" pitchFamily="2" charset="0"/>
              </a:rPr>
              <a:t>Shakes &amp; Snacks</a:t>
            </a:r>
          </a:p>
        </p:txBody>
      </p:sp>
      <p:pic>
        <p:nvPicPr>
          <p:cNvPr id="21" name="Imagem 20" descr="Ícone&#10;&#10;Descrição gerada automaticamente">
            <a:extLst>
              <a:ext uri="{FF2B5EF4-FFF2-40B4-BE49-F238E27FC236}">
                <a16:creationId xmlns:a16="http://schemas.microsoft.com/office/drawing/2014/main" id="{00377EC3-71B7-75EB-50ED-2958B2DB8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882" y="0"/>
            <a:ext cx="1638300" cy="1079515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D0E7AF1A-ACC6-9CC6-D60F-04EF9975F924}"/>
              </a:ext>
            </a:extLst>
          </p:cNvPr>
          <p:cNvSpPr txBox="1"/>
          <p:nvPr/>
        </p:nvSpPr>
        <p:spPr>
          <a:xfrm>
            <a:off x="2506716" y="1604402"/>
            <a:ext cx="1584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Arial Nova" panose="020B0504020202020204" pitchFamily="34" charset="0"/>
              </a:rPr>
              <a:t>SHAKES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AA243C72-D8EB-30C3-6C53-F82EC9E16BD8}"/>
              </a:ext>
            </a:extLst>
          </p:cNvPr>
          <p:cNvSpPr txBox="1"/>
          <p:nvPr/>
        </p:nvSpPr>
        <p:spPr>
          <a:xfrm rot="16200000">
            <a:off x="-337023" y="6350909"/>
            <a:ext cx="1882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200" b="1" dirty="0">
                <a:solidFill>
                  <a:schemeClr val="bg1"/>
                </a:solidFill>
                <a:latin typeface="Arial Nova" panose="020B0504020202020204" pitchFamily="34" charset="0"/>
              </a:rPr>
              <a:t>ÓPÇÕES DE </a:t>
            </a:r>
          </a:p>
          <a:p>
            <a:pPr algn="ctr"/>
            <a:r>
              <a:rPr lang="pt-BR" sz="2200" b="1" dirty="0">
                <a:solidFill>
                  <a:schemeClr val="bg1"/>
                </a:solidFill>
                <a:latin typeface="Arial Nova" panose="020B0504020202020204" pitchFamily="34" charset="0"/>
              </a:rPr>
              <a:t>SABORES</a:t>
            </a:r>
          </a:p>
        </p:txBody>
      </p:sp>
      <p:pic>
        <p:nvPicPr>
          <p:cNvPr id="3" name="Imagem 2" descr="Sobremesa com copo de bebida&#10;&#10;Descrição gerada automaticamente">
            <a:extLst>
              <a:ext uri="{FF2B5EF4-FFF2-40B4-BE49-F238E27FC236}">
                <a16:creationId xmlns:a16="http://schemas.microsoft.com/office/drawing/2014/main" id="{0AEA7375-C228-A8D9-1D86-57DE097D3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20" y="2244423"/>
            <a:ext cx="1931699" cy="2405208"/>
          </a:xfrm>
          <a:prstGeom prst="rect">
            <a:avLst/>
          </a:prstGeom>
        </p:spPr>
      </p:pic>
      <p:pic>
        <p:nvPicPr>
          <p:cNvPr id="8" name="Imagem 7" descr="Sobremesa com sorvete&#10;&#10;Descrição gerada automaticamente">
            <a:extLst>
              <a:ext uri="{FF2B5EF4-FFF2-40B4-BE49-F238E27FC236}">
                <a16:creationId xmlns:a16="http://schemas.microsoft.com/office/drawing/2014/main" id="{27A0C47B-280A-FB43-3BF3-92E4A446A3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52"/>
          <a:stretch/>
        </p:blipFill>
        <p:spPr>
          <a:xfrm>
            <a:off x="2518483" y="2253184"/>
            <a:ext cx="1786817" cy="2407674"/>
          </a:xfrm>
          <a:prstGeom prst="rect">
            <a:avLst/>
          </a:prstGeom>
        </p:spPr>
      </p:pic>
      <p:pic>
        <p:nvPicPr>
          <p:cNvPr id="26" name="Imagem 25" descr="Sobremesa com sorvete&#10;&#10;Descrição gerada automaticamente">
            <a:extLst>
              <a:ext uri="{FF2B5EF4-FFF2-40B4-BE49-F238E27FC236}">
                <a16:creationId xmlns:a16="http://schemas.microsoft.com/office/drawing/2014/main" id="{C9485C8A-5E6E-796F-9718-FADF671119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608" y="2261842"/>
            <a:ext cx="1923192" cy="2406676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041CAAA8-EC9C-961C-89B1-3C5948E63578}"/>
              </a:ext>
            </a:extLst>
          </p:cNvPr>
          <p:cNvSpPr txBox="1"/>
          <p:nvPr/>
        </p:nvSpPr>
        <p:spPr>
          <a:xfrm>
            <a:off x="614034" y="4520751"/>
            <a:ext cx="1520656" cy="502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Sorvetão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DA64129D-AD2C-A506-03A1-CC2BA9894B03}"/>
              </a:ext>
            </a:extLst>
          </p:cNvPr>
          <p:cNvSpPr txBox="1"/>
          <p:nvPr/>
        </p:nvSpPr>
        <p:spPr>
          <a:xfrm>
            <a:off x="2736830" y="4557702"/>
            <a:ext cx="1520656" cy="502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Cremoso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0FA79E04-719C-D9C5-DB26-1B2B1D3BD687}"/>
              </a:ext>
            </a:extLst>
          </p:cNvPr>
          <p:cNvSpPr txBox="1"/>
          <p:nvPr/>
        </p:nvSpPr>
        <p:spPr>
          <a:xfrm>
            <a:off x="4499487" y="4557702"/>
            <a:ext cx="2364031" cy="502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Massa de bolo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8D24B397-5196-A91B-4D9A-FC29A112C9BD}"/>
              </a:ext>
            </a:extLst>
          </p:cNvPr>
          <p:cNvSpPr/>
          <p:nvPr/>
        </p:nvSpPr>
        <p:spPr>
          <a:xfrm>
            <a:off x="83088" y="8008180"/>
            <a:ext cx="973968" cy="1814197"/>
          </a:xfrm>
          <a:prstGeom prst="rect">
            <a:avLst/>
          </a:prstGeom>
          <a:solidFill>
            <a:srgbClr val="E096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2EC2ECB-5810-125A-A93F-621CC1DAF242}"/>
              </a:ext>
            </a:extLst>
          </p:cNvPr>
          <p:cNvSpPr txBox="1"/>
          <p:nvPr/>
        </p:nvSpPr>
        <p:spPr>
          <a:xfrm rot="16200000">
            <a:off x="-370333" y="8494000"/>
            <a:ext cx="1948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Arial Nova" panose="020B0504020202020204" pitchFamily="34" charset="0"/>
              </a:rPr>
              <a:t>ACRESCENTE </a:t>
            </a:r>
          </a:p>
          <a:p>
            <a:pPr algn="ctr"/>
            <a:r>
              <a:rPr lang="pt-BR" sz="2000" b="1" dirty="0">
                <a:solidFill>
                  <a:schemeClr val="bg1"/>
                </a:solidFill>
                <a:latin typeface="Arial Nova" panose="020B0504020202020204" pitchFamily="34" charset="0"/>
              </a:rPr>
              <a:t>NO SHAKE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B214C4A8-E076-FA38-0587-BD6953CFF776}"/>
              </a:ext>
            </a:extLst>
          </p:cNvPr>
          <p:cNvSpPr txBox="1"/>
          <p:nvPr/>
        </p:nvSpPr>
        <p:spPr>
          <a:xfrm>
            <a:off x="1119742" y="5689077"/>
            <a:ext cx="1839358" cy="1887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Morango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Chocolate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Baunilha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Frapê de 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9BE8F26A-1D3F-D3A8-D121-B8774E78F759}"/>
              </a:ext>
            </a:extLst>
          </p:cNvPr>
          <p:cNvSpPr txBox="1"/>
          <p:nvPr/>
        </p:nvSpPr>
        <p:spPr>
          <a:xfrm>
            <a:off x="2983044" y="5689077"/>
            <a:ext cx="1839358" cy="1887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Café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Paçoca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Banana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Melão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8E29D86C-5F07-048B-87CA-FB2E3B8FBF02}"/>
              </a:ext>
            </a:extLst>
          </p:cNvPr>
          <p:cNvSpPr txBox="1"/>
          <p:nvPr/>
        </p:nvSpPr>
        <p:spPr>
          <a:xfrm>
            <a:off x="4522892" y="5689077"/>
            <a:ext cx="2220807" cy="1887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Doce de leite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Milho verde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Maracujá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Cookies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E8DFA66F-3C0E-5ACE-F206-5A2CF46CA4AD}"/>
              </a:ext>
            </a:extLst>
          </p:cNvPr>
          <p:cNvSpPr txBox="1"/>
          <p:nvPr/>
        </p:nvSpPr>
        <p:spPr>
          <a:xfrm>
            <a:off x="1090645" y="8215469"/>
            <a:ext cx="3657087" cy="2123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bg1"/>
                </a:solidFill>
                <a:latin typeface="Comic Sans MS" panose="030F0702030302020204" pitchFamily="66" charset="0"/>
              </a:rPr>
              <a:t>Borda.....</a:t>
            </a:r>
            <a:r>
              <a:rPr lang="pt-BR" sz="1400" b="1" dirty="0">
                <a:solidFill>
                  <a:schemeClr val="bg1"/>
                </a:solidFill>
                <a:latin typeface="Comic Sans MS" panose="030F0702030302020204" pitchFamily="66" charset="0"/>
              </a:rPr>
              <a:t>R$ </a:t>
            </a:r>
            <a:r>
              <a:rPr lang="pt-BR" b="1" dirty="0">
                <a:solidFill>
                  <a:schemeClr val="bg1"/>
                </a:solidFill>
                <a:latin typeface="Comic Sans MS" panose="030F0702030302020204" pitchFamily="66" charset="0"/>
              </a:rPr>
              <a:t>6,00</a:t>
            </a:r>
          </a:p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bg1"/>
                </a:solidFill>
                <a:latin typeface="Comic Sans MS" panose="030F0702030302020204" pitchFamily="66" charset="0"/>
              </a:rPr>
              <a:t>Fibra......</a:t>
            </a:r>
            <a:r>
              <a:rPr lang="pt-BR" sz="1400" b="1" dirty="0">
                <a:solidFill>
                  <a:schemeClr val="bg1"/>
                </a:solidFill>
                <a:latin typeface="Comic Sans MS" panose="030F0702030302020204" pitchFamily="66" charset="0"/>
              </a:rPr>
              <a:t>R$ </a:t>
            </a:r>
            <a:r>
              <a:rPr lang="pt-BR" b="1" dirty="0">
                <a:solidFill>
                  <a:schemeClr val="bg1"/>
                </a:solidFill>
                <a:latin typeface="Comic Sans MS" panose="030F0702030302020204" pitchFamily="66" charset="0"/>
              </a:rPr>
              <a:t>6,00</a:t>
            </a:r>
            <a:endParaRPr lang="pt-BR" sz="11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bg1"/>
                </a:solidFill>
                <a:latin typeface="Comic Sans MS" panose="030F0702030302020204" pitchFamily="66" charset="0"/>
              </a:rPr>
              <a:t>Cascão....</a:t>
            </a:r>
            <a:r>
              <a:rPr lang="pt-BR" sz="1400" b="1" dirty="0">
                <a:solidFill>
                  <a:schemeClr val="bg1"/>
                </a:solidFill>
                <a:latin typeface="Comic Sans MS" panose="030F0702030302020204" pitchFamily="66" charset="0"/>
              </a:rPr>
              <a:t>R$ </a:t>
            </a:r>
            <a:r>
              <a:rPr lang="pt-BR" b="1" dirty="0">
                <a:solidFill>
                  <a:schemeClr val="bg1"/>
                </a:solidFill>
                <a:latin typeface="Comic Sans MS" panose="030F0702030302020204" pitchFamily="66" charset="0"/>
              </a:rPr>
              <a:t>6,00</a:t>
            </a:r>
          </a:p>
          <a:p>
            <a:pPr>
              <a:lnSpc>
                <a:spcPct val="150000"/>
              </a:lnSpc>
            </a:pPr>
            <a:endParaRPr lang="pt-B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966BD206-8AA1-A3A9-B42D-024513F28C57}"/>
              </a:ext>
            </a:extLst>
          </p:cNvPr>
          <p:cNvSpPr txBox="1"/>
          <p:nvPr/>
        </p:nvSpPr>
        <p:spPr>
          <a:xfrm>
            <a:off x="3603392" y="8215469"/>
            <a:ext cx="3657087" cy="1708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bg1"/>
                </a:solidFill>
                <a:latin typeface="Comic Sans MS" panose="030F0702030302020204" pitchFamily="66" charset="0"/>
              </a:rPr>
              <a:t>Proteína..........</a:t>
            </a:r>
            <a:r>
              <a:rPr lang="pt-BR" sz="1400" b="1" dirty="0">
                <a:solidFill>
                  <a:schemeClr val="bg1"/>
                </a:solidFill>
                <a:latin typeface="Comic Sans MS" panose="030F0702030302020204" pitchFamily="66" charset="0"/>
              </a:rPr>
              <a:t>R$ </a:t>
            </a:r>
            <a:r>
              <a:rPr lang="pt-BR" b="1" dirty="0">
                <a:solidFill>
                  <a:schemeClr val="bg1"/>
                </a:solidFill>
                <a:latin typeface="Comic Sans MS" panose="030F0702030302020204" pitchFamily="66" charset="0"/>
              </a:rPr>
              <a:t>6,00</a:t>
            </a:r>
          </a:p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bg1"/>
                </a:solidFill>
                <a:latin typeface="Comic Sans MS" panose="030F0702030302020204" pitchFamily="66" charset="0"/>
              </a:rPr>
              <a:t>Chá diurético....</a:t>
            </a:r>
            <a:r>
              <a:rPr lang="pt-BR" sz="1400" b="1" dirty="0">
                <a:solidFill>
                  <a:schemeClr val="bg1"/>
                </a:solidFill>
                <a:latin typeface="Comic Sans MS" panose="030F0702030302020204" pitchFamily="66" charset="0"/>
              </a:rPr>
              <a:t>R$ </a:t>
            </a:r>
            <a:r>
              <a:rPr lang="pt-BR" b="1" dirty="0">
                <a:solidFill>
                  <a:schemeClr val="bg1"/>
                </a:solidFill>
                <a:latin typeface="Comic Sans MS" panose="030F0702030302020204" pitchFamily="66" charset="0"/>
              </a:rPr>
              <a:t>6,00</a:t>
            </a:r>
          </a:p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bg1"/>
                </a:solidFill>
                <a:latin typeface="Comic Sans MS" panose="030F0702030302020204" pitchFamily="66" charset="0"/>
              </a:rPr>
              <a:t>Chá energético...</a:t>
            </a:r>
            <a:r>
              <a:rPr lang="pt-BR" sz="1400" b="1" dirty="0">
                <a:solidFill>
                  <a:schemeClr val="bg1"/>
                </a:solidFill>
                <a:latin typeface="Comic Sans MS" panose="030F0702030302020204" pitchFamily="66" charset="0"/>
              </a:rPr>
              <a:t>R$ </a:t>
            </a:r>
            <a:r>
              <a:rPr lang="pt-BR" b="1" dirty="0">
                <a:solidFill>
                  <a:schemeClr val="bg1"/>
                </a:solidFill>
                <a:latin typeface="Comic Sans MS" panose="030F0702030302020204" pitchFamily="66" charset="0"/>
              </a:rPr>
              <a:t>6,00</a:t>
            </a:r>
          </a:p>
          <a:p>
            <a:pPr>
              <a:lnSpc>
                <a:spcPct val="150000"/>
              </a:lnSpc>
            </a:pPr>
            <a:endParaRPr lang="pt-B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B15BAC3-3D3C-FD88-61B8-27D86CE917DB}"/>
              </a:ext>
            </a:extLst>
          </p:cNvPr>
          <p:cNvSpPr txBox="1"/>
          <p:nvPr/>
        </p:nvSpPr>
        <p:spPr>
          <a:xfrm>
            <a:off x="1460021" y="7313687"/>
            <a:ext cx="1839358" cy="502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Abacaxi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BEEE5A6-97EC-28F9-5D1F-A6EB2A95BBC9}"/>
              </a:ext>
            </a:extLst>
          </p:cNvPr>
          <p:cNvSpPr txBox="1"/>
          <p:nvPr/>
        </p:nvSpPr>
        <p:spPr>
          <a:xfrm>
            <a:off x="614034" y="4858430"/>
            <a:ext cx="1313478" cy="461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bg1"/>
                </a:solidFill>
                <a:latin typeface="Comic Sans MS" panose="030F0702030302020204" pitchFamily="66" charset="0"/>
              </a:rPr>
              <a:t>R$ 24,00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4A40B64-72A1-FAFF-F208-FA6D8A1C8726}"/>
              </a:ext>
            </a:extLst>
          </p:cNvPr>
          <p:cNvSpPr txBox="1"/>
          <p:nvPr/>
        </p:nvSpPr>
        <p:spPr>
          <a:xfrm>
            <a:off x="2735791" y="4885230"/>
            <a:ext cx="1313478" cy="461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bg1"/>
                </a:solidFill>
                <a:latin typeface="Comic Sans MS" panose="030F0702030302020204" pitchFamily="66" charset="0"/>
              </a:rPr>
              <a:t>R$ 24,00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27177F2-F6E4-F81E-1002-3CB05C5CA7DD}"/>
              </a:ext>
            </a:extLst>
          </p:cNvPr>
          <p:cNvSpPr txBox="1"/>
          <p:nvPr/>
        </p:nvSpPr>
        <p:spPr>
          <a:xfrm>
            <a:off x="4834146" y="4908000"/>
            <a:ext cx="1313478" cy="461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bg1"/>
                </a:solidFill>
                <a:latin typeface="Comic Sans MS" panose="030F0702030302020204" pitchFamily="66" charset="0"/>
              </a:rPr>
              <a:t>R$ 24,00</a:t>
            </a:r>
          </a:p>
        </p:txBody>
      </p:sp>
    </p:spTree>
    <p:extLst>
      <p:ext uri="{BB962C8B-B14F-4D97-AF65-F5344CB8AC3E}">
        <p14:creationId xmlns:p14="http://schemas.microsoft.com/office/powerpoint/2010/main" val="601391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Agrupar 12">
            <a:extLst>
              <a:ext uri="{FF2B5EF4-FFF2-40B4-BE49-F238E27FC236}">
                <a16:creationId xmlns:a16="http://schemas.microsoft.com/office/drawing/2014/main" id="{C6D4274D-28A2-6894-588A-09382CF8F47A}"/>
              </a:ext>
            </a:extLst>
          </p:cNvPr>
          <p:cNvGrpSpPr/>
          <p:nvPr/>
        </p:nvGrpSpPr>
        <p:grpSpPr>
          <a:xfrm>
            <a:off x="-4067175" y="-2209800"/>
            <a:ext cx="11763375" cy="14825662"/>
            <a:chOff x="-4067175" y="-2209800"/>
            <a:chExt cx="11763375" cy="14825662"/>
          </a:xfrm>
        </p:grpSpPr>
        <p:sp>
          <p:nvSpPr>
            <p:cNvPr id="6" name="Arco 5">
              <a:extLst>
                <a:ext uri="{FF2B5EF4-FFF2-40B4-BE49-F238E27FC236}">
                  <a16:creationId xmlns:a16="http://schemas.microsoft.com/office/drawing/2014/main" id="{57CEEDE1-24FB-76C3-3B5A-89A8D3AE06B3}"/>
                </a:ext>
              </a:extLst>
            </p:cNvPr>
            <p:cNvSpPr/>
            <p:nvPr/>
          </p:nvSpPr>
          <p:spPr>
            <a:xfrm>
              <a:off x="-4067175" y="7196137"/>
              <a:ext cx="8134350" cy="5419725"/>
            </a:xfrm>
            <a:prstGeom prst="arc">
              <a:avLst/>
            </a:prstGeom>
            <a:ln w="644525">
              <a:solidFill>
                <a:srgbClr val="FBB1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7" name="Arco 6">
              <a:extLst>
                <a:ext uri="{FF2B5EF4-FFF2-40B4-BE49-F238E27FC236}">
                  <a16:creationId xmlns:a16="http://schemas.microsoft.com/office/drawing/2014/main" id="{C5EA42E6-AFD2-0D84-F4E6-02D01FB379F8}"/>
                </a:ext>
              </a:extLst>
            </p:cNvPr>
            <p:cNvSpPr/>
            <p:nvPr/>
          </p:nvSpPr>
          <p:spPr>
            <a:xfrm>
              <a:off x="-3467100" y="7816645"/>
              <a:ext cx="6934200" cy="4261055"/>
            </a:xfrm>
            <a:prstGeom prst="arc">
              <a:avLst/>
            </a:prstGeom>
            <a:ln w="644525">
              <a:solidFill>
                <a:srgbClr val="AECF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 dirty="0"/>
            </a:p>
          </p:txBody>
        </p:sp>
        <p:sp>
          <p:nvSpPr>
            <p:cNvPr id="9" name="Arco 8">
              <a:extLst>
                <a:ext uri="{FF2B5EF4-FFF2-40B4-BE49-F238E27FC236}">
                  <a16:creationId xmlns:a16="http://schemas.microsoft.com/office/drawing/2014/main" id="{906FF2B7-ABFE-2A41-A06F-FF38A93C6740}"/>
                </a:ext>
              </a:extLst>
            </p:cNvPr>
            <p:cNvSpPr/>
            <p:nvPr/>
          </p:nvSpPr>
          <p:spPr>
            <a:xfrm>
              <a:off x="-2895601" y="8458200"/>
              <a:ext cx="5748403" cy="3124200"/>
            </a:xfrm>
            <a:prstGeom prst="arc">
              <a:avLst/>
            </a:prstGeom>
            <a:ln w="644525">
              <a:solidFill>
                <a:srgbClr val="FBB1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10" name="Arco 9">
              <a:extLst>
                <a:ext uri="{FF2B5EF4-FFF2-40B4-BE49-F238E27FC236}">
                  <a16:creationId xmlns:a16="http://schemas.microsoft.com/office/drawing/2014/main" id="{134BAA1D-1D6D-C314-4F41-91825387A7F2}"/>
                </a:ext>
              </a:extLst>
            </p:cNvPr>
            <p:cNvSpPr/>
            <p:nvPr/>
          </p:nvSpPr>
          <p:spPr>
            <a:xfrm>
              <a:off x="-2078801" y="9595055"/>
              <a:ext cx="4114801" cy="1987345"/>
            </a:xfrm>
            <a:prstGeom prst="arc">
              <a:avLst/>
            </a:prstGeom>
            <a:ln w="644525">
              <a:solidFill>
                <a:srgbClr val="AECF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11" name="Arco 10">
              <a:extLst>
                <a:ext uri="{FF2B5EF4-FFF2-40B4-BE49-F238E27FC236}">
                  <a16:creationId xmlns:a16="http://schemas.microsoft.com/office/drawing/2014/main" id="{B3D7F9A2-9037-9355-3484-20B34839DD87}"/>
                </a:ext>
              </a:extLst>
            </p:cNvPr>
            <p:cNvSpPr/>
            <p:nvPr/>
          </p:nvSpPr>
          <p:spPr>
            <a:xfrm rot="10800000">
              <a:off x="6057900" y="-2209800"/>
              <a:ext cx="1638300" cy="4324350"/>
            </a:xfrm>
            <a:prstGeom prst="arc">
              <a:avLst/>
            </a:prstGeom>
            <a:ln w="644525">
              <a:solidFill>
                <a:srgbClr val="FBB1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12" name="Arco 11">
              <a:extLst>
                <a:ext uri="{FF2B5EF4-FFF2-40B4-BE49-F238E27FC236}">
                  <a16:creationId xmlns:a16="http://schemas.microsoft.com/office/drawing/2014/main" id="{F356D03D-F0D7-F6FC-A779-EB5E80CF4F4A}"/>
                </a:ext>
              </a:extLst>
            </p:cNvPr>
            <p:cNvSpPr/>
            <p:nvPr/>
          </p:nvSpPr>
          <p:spPr>
            <a:xfrm rot="10800000">
              <a:off x="6629400" y="-1828800"/>
              <a:ext cx="717894" cy="3543300"/>
            </a:xfrm>
            <a:prstGeom prst="arc">
              <a:avLst/>
            </a:prstGeom>
            <a:ln w="644525">
              <a:solidFill>
                <a:srgbClr val="AECF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</p:grpSp>
      <p:sp>
        <p:nvSpPr>
          <p:cNvPr id="14" name="Retângulo 13">
            <a:extLst>
              <a:ext uri="{FF2B5EF4-FFF2-40B4-BE49-F238E27FC236}">
                <a16:creationId xmlns:a16="http://schemas.microsoft.com/office/drawing/2014/main" id="{70F5081D-8BFB-0F67-D9C4-1AF6C49C72FF}"/>
              </a:ext>
            </a:extLst>
          </p:cNvPr>
          <p:cNvSpPr/>
          <p:nvPr/>
        </p:nvSpPr>
        <p:spPr>
          <a:xfrm>
            <a:off x="162838" y="1699019"/>
            <a:ext cx="6466562" cy="8206981"/>
          </a:xfrm>
          <a:prstGeom prst="rect">
            <a:avLst/>
          </a:prstGeom>
          <a:solidFill>
            <a:srgbClr val="689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99A3972-81F8-9796-6B5C-6E1EA5623C87}"/>
              </a:ext>
            </a:extLst>
          </p:cNvPr>
          <p:cNvSpPr/>
          <p:nvPr/>
        </p:nvSpPr>
        <p:spPr>
          <a:xfrm rot="5400000">
            <a:off x="3242989" y="-289483"/>
            <a:ext cx="523218" cy="4189797"/>
          </a:xfrm>
          <a:prstGeom prst="rect">
            <a:avLst/>
          </a:prstGeom>
          <a:solidFill>
            <a:srgbClr val="E096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A2CE167-1647-849E-02E8-81CC00B4492F}"/>
              </a:ext>
            </a:extLst>
          </p:cNvPr>
          <p:cNvSpPr txBox="1"/>
          <p:nvPr/>
        </p:nvSpPr>
        <p:spPr>
          <a:xfrm>
            <a:off x="2058461" y="980354"/>
            <a:ext cx="2443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83B093"/>
                </a:solidFill>
                <a:latin typeface="Costanera-ExtraBold" panose="00000900000000000000" pitchFamily="2" charset="0"/>
              </a:rPr>
              <a:t>Shakes &amp; Snacks</a:t>
            </a:r>
          </a:p>
        </p:txBody>
      </p:sp>
      <p:pic>
        <p:nvPicPr>
          <p:cNvPr id="21" name="Imagem 20" descr="Ícone&#10;&#10;Descrição gerada automaticamente">
            <a:extLst>
              <a:ext uri="{FF2B5EF4-FFF2-40B4-BE49-F238E27FC236}">
                <a16:creationId xmlns:a16="http://schemas.microsoft.com/office/drawing/2014/main" id="{00377EC3-71B7-75EB-50ED-2958B2DB8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882" y="0"/>
            <a:ext cx="1638300" cy="1079515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D0E7AF1A-ACC6-9CC6-D60F-04EF9975F924}"/>
              </a:ext>
            </a:extLst>
          </p:cNvPr>
          <p:cNvSpPr txBox="1"/>
          <p:nvPr/>
        </p:nvSpPr>
        <p:spPr>
          <a:xfrm>
            <a:off x="1501324" y="1554718"/>
            <a:ext cx="4098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Arial Nova" panose="020B0504020202020204" pitchFamily="34" charset="0"/>
              </a:rPr>
              <a:t>SHAKES COMBINADOS</a:t>
            </a:r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D3099AF9-8CA8-4122-C8E7-09DF18461B27}"/>
              </a:ext>
            </a:extLst>
          </p:cNvPr>
          <p:cNvGrpSpPr/>
          <p:nvPr/>
        </p:nvGrpSpPr>
        <p:grpSpPr>
          <a:xfrm>
            <a:off x="480995" y="2293755"/>
            <a:ext cx="2053381" cy="870805"/>
            <a:chOff x="306501" y="3098377"/>
            <a:chExt cx="2053381" cy="870805"/>
          </a:xfrm>
        </p:grpSpPr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F8BBAF07-F271-00D5-7B86-C7090B541C2D}"/>
                </a:ext>
              </a:extLst>
            </p:cNvPr>
            <p:cNvSpPr txBox="1"/>
            <p:nvPr/>
          </p:nvSpPr>
          <p:spPr>
            <a:xfrm>
              <a:off x="492873" y="3098377"/>
              <a:ext cx="1603687" cy="420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pt-BR" sz="1600" b="1" u="sng" dirty="0" err="1">
                  <a:solidFill>
                    <a:schemeClr val="bg1"/>
                  </a:solidFill>
                  <a:latin typeface="Comic Sans MS" panose="030F0702030302020204" pitchFamily="66" charset="0"/>
                </a:rPr>
                <a:t>Morangolícia</a:t>
              </a:r>
              <a:endParaRPr lang="pt-BR" sz="1600" b="1" u="sng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BB7F9D90-A60A-C6E7-5E92-D759710B231F}"/>
                </a:ext>
              </a:extLst>
            </p:cNvPr>
            <p:cNvSpPr txBox="1"/>
            <p:nvPr/>
          </p:nvSpPr>
          <p:spPr>
            <a:xfrm>
              <a:off x="306501" y="3507517"/>
              <a:ext cx="20533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  <a:latin typeface="Comic Sans MS" panose="030F0702030302020204" pitchFamily="66" charset="0"/>
                </a:rPr>
                <a:t>Morango+doce</a:t>
              </a:r>
              <a:r>
                <a:rPr lang="pt-BR" sz="12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 de leite</a:t>
              </a:r>
            </a:p>
            <a:p>
              <a:r>
                <a:rPr lang="pt-BR" sz="12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Borda de doce de leite</a:t>
              </a:r>
            </a:p>
          </p:txBody>
        </p: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7847D18A-9211-E0D6-E8EE-592FCBF45D70}"/>
              </a:ext>
            </a:extLst>
          </p:cNvPr>
          <p:cNvGrpSpPr/>
          <p:nvPr/>
        </p:nvGrpSpPr>
        <p:grpSpPr>
          <a:xfrm>
            <a:off x="349464" y="3160906"/>
            <a:ext cx="2082466" cy="858814"/>
            <a:chOff x="276048" y="4003628"/>
            <a:chExt cx="2082466" cy="858814"/>
          </a:xfrm>
        </p:grpSpPr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E2501496-9C37-F837-DD06-347A108B4A4D}"/>
                </a:ext>
              </a:extLst>
            </p:cNvPr>
            <p:cNvSpPr txBox="1"/>
            <p:nvPr/>
          </p:nvSpPr>
          <p:spPr>
            <a:xfrm>
              <a:off x="571569" y="4003628"/>
              <a:ext cx="1392840" cy="420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pt-BR" sz="1600" b="1" u="sng" dirty="0" err="1">
                  <a:solidFill>
                    <a:schemeClr val="bg1"/>
                  </a:solidFill>
                  <a:latin typeface="Comic Sans MS" panose="030F0702030302020204" pitchFamily="66" charset="0"/>
                </a:rPr>
                <a:t>Canjiquina</a:t>
              </a:r>
              <a:endParaRPr lang="pt-BR" sz="1600" b="1" u="sng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B0E16727-E27C-DD4B-6600-48A1B3BBD543}"/>
                </a:ext>
              </a:extLst>
            </p:cNvPr>
            <p:cNvSpPr txBox="1"/>
            <p:nvPr/>
          </p:nvSpPr>
          <p:spPr>
            <a:xfrm>
              <a:off x="276048" y="4400777"/>
              <a:ext cx="20824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Milho verde + Canela</a:t>
              </a:r>
            </a:p>
            <a:p>
              <a:pPr algn="ctr"/>
              <a:r>
                <a:rPr lang="pt-BR" sz="12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Borda de Milho verde</a:t>
              </a:r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4BB95C22-A77A-377C-B236-E5D323E897E6}"/>
              </a:ext>
            </a:extLst>
          </p:cNvPr>
          <p:cNvGrpSpPr/>
          <p:nvPr/>
        </p:nvGrpSpPr>
        <p:grpSpPr>
          <a:xfrm>
            <a:off x="287924" y="4008678"/>
            <a:ext cx="2082466" cy="858814"/>
            <a:chOff x="394469" y="5344938"/>
            <a:chExt cx="2082466" cy="858814"/>
          </a:xfrm>
        </p:grpSpPr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341542C7-66E7-07D4-4161-4C2A1FDE4F4D}"/>
                </a:ext>
              </a:extLst>
            </p:cNvPr>
            <p:cNvSpPr txBox="1"/>
            <p:nvPr/>
          </p:nvSpPr>
          <p:spPr>
            <a:xfrm>
              <a:off x="829690" y="5344938"/>
              <a:ext cx="1218839" cy="420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pt-BR" sz="1600" b="1" u="sng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Churros</a:t>
              </a: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041BCD34-CAB8-CD44-8999-35672C41737D}"/>
                </a:ext>
              </a:extLst>
            </p:cNvPr>
            <p:cNvSpPr txBox="1"/>
            <p:nvPr/>
          </p:nvSpPr>
          <p:spPr>
            <a:xfrm>
              <a:off x="394469" y="5742087"/>
              <a:ext cx="20824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Doce de leite + canela</a:t>
              </a:r>
            </a:p>
            <a:p>
              <a:pPr algn="ctr"/>
              <a:r>
                <a:rPr lang="pt-BR" sz="12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Borda de doce de leite</a:t>
              </a:r>
            </a:p>
          </p:txBody>
        </p:sp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F7D1F09D-9577-1F7F-5EDC-0F5F68184994}"/>
              </a:ext>
            </a:extLst>
          </p:cNvPr>
          <p:cNvGrpSpPr/>
          <p:nvPr/>
        </p:nvGrpSpPr>
        <p:grpSpPr>
          <a:xfrm>
            <a:off x="176250" y="4863307"/>
            <a:ext cx="2236991" cy="858814"/>
            <a:chOff x="318269" y="5344938"/>
            <a:chExt cx="2236991" cy="858814"/>
          </a:xfrm>
        </p:grpSpPr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AE0E7CAB-F762-B7F5-8292-6737A2E95547}"/>
                </a:ext>
              </a:extLst>
            </p:cNvPr>
            <p:cNvSpPr txBox="1"/>
            <p:nvPr/>
          </p:nvSpPr>
          <p:spPr>
            <a:xfrm>
              <a:off x="519686" y="5344938"/>
              <a:ext cx="2035574" cy="420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pt-BR" sz="1600" b="1" u="sng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Delícia de Abacaxi</a:t>
              </a:r>
            </a:p>
          </p:txBody>
        </p: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95FD1657-F0E4-C10C-9682-E118E068FDE0}"/>
                </a:ext>
              </a:extLst>
            </p:cNvPr>
            <p:cNvSpPr txBox="1"/>
            <p:nvPr/>
          </p:nvSpPr>
          <p:spPr>
            <a:xfrm>
              <a:off x="318269" y="5742087"/>
              <a:ext cx="21796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Baunilha + frapê de abacaxi</a:t>
              </a:r>
            </a:p>
            <a:p>
              <a:pPr algn="ctr"/>
              <a:r>
                <a:rPr lang="pt-BR" sz="12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Borda de doce de leite</a:t>
              </a:r>
            </a:p>
          </p:txBody>
        </p: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16431C1C-D89A-DAA7-6A23-A9C00AB7A0D2}"/>
              </a:ext>
            </a:extLst>
          </p:cNvPr>
          <p:cNvGrpSpPr/>
          <p:nvPr/>
        </p:nvGrpSpPr>
        <p:grpSpPr>
          <a:xfrm>
            <a:off x="71462" y="5697288"/>
            <a:ext cx="2475135" cy="862417"/>
            <a:chOff x="545798" y="5344938"/>
            <a:chExt cx="2475135" cy="862417"/>
          </a:xfrm>
        </p:grpSpPr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E51BA8FB-75A1-3BA7-AF4A-50D6941DA5A4}"/>
                </a:ext>
              </a:extLst>
            </p:cNvPr>
            <p:cNvSpPr txBox="1"/>
            <p:nvPr/>
          </p:nvSpPr>
          <p:spPr>
            <a:xfrm>
              <a:off x="545798" y="5344938"/>
              <a:ext cx="2475135" cy="420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pt-BR" sz="1600" b="1" u="sng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Delícia de Maracujá</a:t>
              </a:r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A6E61795-0EFA-6FCC-7A47-D45A460731BD}"/>
                </a:ext>
              </a:extLst>
            </p:cNvPr>
            <p:cNvSpPr txBox="1"/>
            <p:nvPr/>
          </p:nvSpPr>
          <p:spPr>
            <a:xfrm>
              <a:off x="731338" y="5745690"/>
              <a:ext cx="20824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Maracujá</a:t>
              </a:r>
            </a:p>
            <a:p>
              <a:pPr algn="ctr"/>
              <a:r>
                <a:rPr lang="pt-BR" sz="12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Borda de doce de leite</a:t>
              </a:r>
            </a:p>
          </p:txBody>
        </p:sp>
      </p:grp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54EAE217-1712-D524-2B28-E436A51ADD40}"/>
              </a:ext>
            </a:extLst>
          </p:cNvPr>
          <p:cNvGrpSpPr/>
          <p:nvPr/>
        </p:nvGrpSpPr>
        <p:grpSpPr>
          <a:xfrm>
            <a:off x="114465" y="6552114"/>
            <a:ext cx="2628735" cy="858814"/>
            <a:chOff x="394468" y="5344938"/>
            <a:chExt cx="2628735" cy="858814"/>
          </a:xfrm>
        </p:grpSpPr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671AA610-C983-F296-97C9-601A0FDF47BF}"/>
                </a:ext>
              </a:extLst>
            </p:cNvPr>
            <p:cNvSpPr txBox="1"/>
            <p:nvPr/>
          </p:nvSpPr>
          <p:spPr>
            <a:xfrm>
              <a:off x="706629" y="5344938"/>
              <a:ext cx="1815895" cy="420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pt-BR" sz="1600" b="1" u="sng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Banana Split</a:t>
              </a:r>
            </a:p>
          </p:txBody>
        </p: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56A17526-5025-DA38-C8D4-4B7C3A94C137}"/>
                </a:ext>
              </a:extLst>
            </p:cNvPr>
            <p:cNvSpPr txBox="1"/>
            <p:nvPr/>
          </p:nvSpPr>
          <p:spPr>
            <a:xfrm>
              <a:off x="394468" y="5742087"/>
              <a:ext cx="26287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Banana + Morango + baunilha</a:t>
              </a:r>
            </a:p>
            <a:p>
              <a:pPr algn="ctr"/>
              <a:r>
                <a:rPr lang="pt-BR" sz="12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Borda de chocolate branco</a:t>
              </a: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6A2FE02C-69DD-56A3-596F-FD49CA2B4506}"/>
              </a:ext>
            </a:extLst>
          </p:cNvPr>
          <p:cNvGrpSpPr/>
          <p:nvPr/>
        </p:nvGrpSpPr>
        <p:grpSpPr>
          <a:xfrm>
            <a:off x="340643" y="7398980"/>
            <a:ext cx="2082466" cy="858814"/>
            <a:chOff x="483369" y="5344938"/>
            <a:chExt cx="2082466" cy="858814"/>
          </a:xfrm>
        </p:grpSpPr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41E2C8B4-44F1-C169-4FFE-C32FB4EB9462}"/>
                </a:ext>
              </a:extLst>
            </p:cNvPr>
            <p:cNvSpPr txBox="1"/>
            <p:nvPr/>
          </p:nvSpPr>
          <p:spPr>
            <a:xfrm>
              <a:off x="684696" y="5344938"/>
              <a:ext cx="1496899" cy="420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pt-BR" sz="1600" b="1" u="sng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Cappuccino</a:t>
              </a:r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2D05322E-47B0-ECB1-A7D5-5596B9D60687}"/>
                </a:ext>
              </a:extLst>
            </p:cNvPr>
            <p:cNvSpPr txBox="1"/>
            <p:nvPr/>
          </p:nvSpPr>
          <p:spPr>
            <a:xfrm>
              <a:off x="483369" y="5742087"/>
              <a:ext cx="20824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Chocolate + café</a:t>
              </a:r>
            </a:p>
            <a:p>
              <a:pPr algn="ctr"/>
              <a:r>
                <a:rPr lang="pt-BR" sz="12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Borda de doce de leite</a:t>
              </a:r>
            </a:p>
          </p:txBody>
        </p:sp>
      </p:grp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38FF05D8-2143-C3BC-6DE4-55F2FE50DD79}"/>
              </a:ext>
            </a:extLst>
          </p:cNvPr>
          <p:cNvGrpSpPr/>
          <p:nvPr/>
        </p:nvGrpSpPr>
        <p:grpSpPr>
          <a:xfrm>
            <a:off x="288795" y="8224133"/>
            <a:ext cx="2082466" cy="1228146"/>
            <a:chOff x="483369" y="5344938"/>
            <a:chExt cx="2082466" cy="1228146"/>
          </a:xfrm>
        </p:grpSpPr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3806C813-25BC-D3AB-F2DE-8BF76B867718}"/>
                </a:ext>
              </a:extLst>
            </p:cNvPr>
            <p:cNvSpPr txBox="1"/>
            <p:nvPr/>
          </p:nvSpPr>
          <p:spPr>
            <a:xfrm>
              <a:off x="684696" y="5344938"/>
              <a:ext cx="1496899" cy="420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pt-BR" sz="1600" b="1" u="sng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Charge</a:t>
              </a:r>
            </a:p>
          </p:txBody>
        </p:sp>
        <p:sp>
          <p:nvSpPr>
            <p:cNvPr id="66" name="CaixaDeTexto 65">
              <a:extLst>
                <a:ext uri="{FF2B5EF4-FFF2-40B4-BE49-F238E27FC236}">
                  <a16:creationId xmlns:a16="http://schemas.microsoft.com/office/drawing/2014/main" id="{099FBA45-EFC4-69C0-E992-D6154F099228}"/>
                </a:ext>
              </a:extLst>
            </p:cNvPr>
            <p:cNvSpPr txBox="1"/>
            <p:nvPr/>
          </p:nvSpPr>
          <p:spPr>
            <a:xfrm>
              <a:off x="483369" y="5742087"/>
              <a:ext cx="20824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Baunilha</a:t>
              </a:r>
            </a:p>
            <a:p>
              <a:pPr algn="ctr"/>
              <a:r>
                <a:rPr lang="pt-BR" sz="12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Borda de doce de leite</a:t>
              </a:r>
            </a:p>
            <a:p>
              <a:pPr algn="ctr"/>
              <a:r>
                <a:rPr lang="pt-BR" sz="12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Borda de chocolate</a:t>
              </a:r>
            </a:p>
            <a:p>
              <a:pPr algn="ctr"/>
              <a:endParaRPr lang="pt-BR" sz="1200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DB1F0507-BC93-D339-177B-542B4A28B53D}"/>
              </a:ext>
            </a:extLst>
          </p:cNvPr>
          <p:cNvGrpSpPr/>
          <p:nvPr/>
        </p:nvGrpSpPr>
        <p:grpSpPr>
          <a:xfrm>
            <a:off x="2797558" y="2295318"/>
            <a:ext cx="2082466" cy="858814"/>
            <a:chOff x="483369" y="5344938"/>
            <a:chExt cx="2082466" cy="858814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69542695-6F2E-259A-6025-B30DEF3ECFE7}"/>
                </a:ext>
              </a:extLst>
            </p:cNvPr>
            <p:cNvSpPr txBox="1"/>
            <p:nvPr/>
          </p:nvSpPr>
          <p:spPr>
            <a:xfrm>
              <a:off x="684696" y="5344938"/>
              <a:ext cx="1496899" cy="420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pt-BR" sz="1600" b="1" u="sng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Napolitano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6939F540-6957-3268-B4EE-A246D295D26C}"/>
                </a:ext>
              </a:extLst>
            </p:cNvPr>
            <p:cNvSpPr txBox="1"/>
            <p:nvPr/>
          </p:nvSpPr>
          <p:spPr>
            <a:xfrm>
              <a:off x="483369" y="5742087"/>
              <a:ext cx="20824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Morango + Baunilha</a:t>
              </a:r>
            </a:p>
            <a:p>
              <a:r>
                <a:rPr lang="pt-BR" sz="12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Borda de chocolate</a:t>
              </a: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290B624E-679A-EA64-B0F5-17BA456DDE40}"/>
              </a:ext>
            </a:extLst>
          </p:cNvPr>
          <p:cNvGrpSpPr/>
          <p:nvPr/>
        </p:nvGrpSpPr>
        <p:grpSpPr>
          <a:xfrm>
            <a:off x="2616060" y="3137285"/>
            <a:ext cx="2082466" cy="858814"/>
            <a:chOff x="483369" y="5344938"/>
            <a:chExt cx="2082466" cy="858814"/>
          </a:xfrm>
        </p:grpSpPr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70EC29C3-775C-D464-D3AA-87D7CC711893}"/>
                </a:ext>
              </a:extLst>
            </p:cNvPr>
            <p:cNvSpPr txBox="1"/>
            <p:nvPr/>
          </p:nvSpPr>
          <p:spPr>
            <a:xfrm>
              <a:off x="684696" y="5344938"/>
              <a:ext cx="1496899" cy="420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pt-BR" sz="1600" b="1" u="sng" dirty="0" err="1">
                  <a:solidFill>
                    <a:schemeClr val="bg1"/>
                  </a:solidFill>
                  <a:latin typeface="Comic Sans MS" panose="030F0702030302020204" pitchFamily="66" charset="0"/>
                </a:rPr>
                <a:t>Brigadeirão</a:t>
              </a:r>
              <a:endParaRPr lang="pt-BR" sz="1600" b="1" u="sng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F1E69263-0E3C-F736-26EB-23B4B3F92874}"/>
                </a:ext>
              </a:extLst>
            </p:cNvPr>
            <p:cNvSpPr txBox="1"/>
            <p:nvPr/>
          </p:nvSpPr>
          <p:spPr>
            <a:xfrm>
              <a:off x="483369" y="5742087"/>
              <a:ext cx="20824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Chocolate </a:t>
              </a:r>
            </a:p>
            <a:p>
              <a:pPr algn="ctr"/>
              <a:r>
                <a:rPr lang="pt-BR" sz="12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Borda de chocolate</a:t>
              </a: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8836D2E9-E1F2-ECB7-F961-5A0A5A7577F2}"/>
              </a:ext>
            </a:extLst>
          </p:cNvPr>
          <p:cNvGrpSpPr/>
          <p:nvPr/>
        </p:nvGrpSpPr>
        <p:grpSpPr>
          <a:xfrm>
            <a:off x="2590897" y="3960998"/>
            <a:ext cx="2082466" cy="858814"/>
            <a:chOff x="483369" y="5344938"/>
            <a:chExt cx="2082466" cy="858814"/>
          </a:xfrm>
        </p:grpSpPr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AEEB1C71-F1DB-7413-E7CE-04CD5145960C}"/>
                </a:ext>
              </a:extLst>
            </p:cNvPr>
            <p:cNvSpPr txBox="1"/>
            <p:nvPr/>
          </p:nvSpPr>
          <p:spPr>
            <a:xfrm>
              <a:off x="684696" y="5344938"/>
              <a:ext cx="1496899" cy="420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pt-BR" sz="1600" b="1" u="sng" dirty="0" err="1">
                  <a:solidFill>
                    <a:schemeClr val="bg1"/>
                  </a:solidFill>
                  <a:latin typeface="Comic Sans MS" panose="030F0702030302020204" pitchFamily="66" charset="0"/>
                </a:rPr>
                <a:t>Chokito</a:t>
              </a:r>
              <a:endParaRPr lang="pt-BR" sz="1600" b="1" u="sng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0EFFC587-F3A5-53D7-BBE3-A47928F84589}"/>
                </a:ext>
              </a:extLst>
            </p:cNvPr>
            <p:cNvSpPr txBox="1"/>
            <p:nvPr/>
          </p:nvSpPr>
          <p:spPr>
            <a:xfrm>
              <a:off x="483369" y="5742087"/>
              <a:ext cx="20824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Chocolate + doce de leite</a:t>
              </a:r>
            </a:p>
            <a:p>
              <a:pPr algn="ctr"/>
              <a:r>
                <a:rPr lang="pt-BR" sz="12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Borda de chocolate</a:t>
              </a:r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8638ACEF-13E5-C7A5-6DEF-004AB843C1EA}"/>
              </a:ext>
            </a:extLst>
          </p:cNvPr>
          <p:cNvGrpSpPr/>
          <p:nvPr/>
        </p:nvGrpSpPr>
        <p:grpSpPr>
          <a:xfrm>
            <a:off x="2558435" y="4809504"/>
            <a:ext cx="2082466" cy="858814"/>
            <a:chOff x="483369" y="5344938"/>
            <a:chExt cx="2082466" cy="858814"/>
          </a:xfrm>
        </p:grpSpPr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AB86C826-F9D4-80AF-7573-64D174415B6E}"/>
                </a:ext>
              </a:extLst>
            </p:cNvPr>
            <p:cNvSpPr txBox="1"/>
            <p:nvPr/>
          </p:nvSpPr>
          <p:spPr>
            <a:xfrm>
              <a:off x="684696" y="5344938"/>
              <a:ext cx="1496899" cy="420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pt-BR" sz="1600" b="1" u="sng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Bom Marrom</a:t>
              </a:r>
            </a:p>
          </p:txBody>
        </p: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73D148AD-8538-9FC9-FEFB-B66BAF503543}"/>
                </a:ext>
              </a:extLst>
            </p:cNvPr>
            <p:cNvSpPr txBox="1"/>
            <p:nvPr/>
          </p:nvSpPr>
          <p:spPr>
            <a:xfrm>
              <a:off x="483369" y="5742087"/>
              <a:ext cx="20824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Doce de leite + café</a:t>
              </a:r>
            </a:p>
            <a:p>
              <a:pPr algn="ctr"/>
              <a:r>
                <a:rPr lang="pt-BR" sz="12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Borda de doce de leite</a:t>
              </a:r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24FA6E5E-F11B-95A8-15F7-05C10F2FF189}"/>
              </a:ext>
            </a:extLst>
          </p:cNvPr>
          <p:cNvGrpSpPr/>
          <p:nvPr/>
        </p:nvGrpSpPr>
        <p:grpSpPr>
          <a:xfrm>
            <a:off x="2585196" y="5648945"/>
            <a:ext cx="2082466" cy="858814"/>
            <a:chOff x="483369" y="5344938"/>
            <a:chExt cx="2082466" cy="858814"/>
          </a:xfrm>
        </p:grpSpPr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8B6DAE76-3191-5B04-C35E-ACAE9DC05106}"/>
                </a:ext>
              </a:extLst>
            </p:cNvPr>
            <p:cNvSpPr txBox="1"/>
            <p:nvPr/>
          </p:nvSpPr>
          <p:spPr>
            <a:xfrm>
              <a:off x="684696" y="5344938"/>
              <a:ext cx="1496899" cy="420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pt-BR" sz="1600" b="1" u="sng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Danoninho</a:t>
              </a: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5B384144-AE81-F940-CB21-C569C37BCEF4}"/>
                </a:ext>
              </a:extLst>
            </p:cNvPr>
            <p:cNvSpPr txBox="1"/>
            <p:nvPr/>
          </p:nvSpPr>
          <p:spPr>
            <a:xfrm>
              <a:off x="483369" y="5742087"/>
              <a:ext cx="20824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Morango + Baunilha</a:t>
              </a:r>
            </a:p>
            <a:p>
              <a:pPr algn="ctr"/>
              <a:r>
                <a:rPr lang="pt-BR" sz="12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Borda de morango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B66F8C9C-45B4-2D5D-08CD-642E32D882C9}"/>
              </a:ext>
            </a:extLst>
          </p:cNvPr>
          <p:cNvGrpSpPr/>
          <p:nvPr/>
        </p:nvGrpSpPr>
        <p:grpSpPr>
          <a:xfrm>
            <a:off x="2538775" y="6487145"/>
            <a:ext cx="2082466" cy="858814"/>
            <a:chOff x="483369" y="5344938"/>
            <a:chExt cx="2082466" cy="858814"/>
          </a:xfrm>
        </p:grpSpPr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3EFD30D2-F3C8-A262-4871-33901F48D0E5}"/>
                </a:ext>
              </a:extLst>
            </p:cNvPr>
            <p:cNvSpPr txBox="1"/>
            <p:nvPr/>
          </p:nvSpPr>
          <p:spPr>
            <a:xfrm>
              <a:off x="684696" y="5344938"/>
              <a:ext cx="1496899" cy="420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pt-BR" sz="1600" b="1" u="sng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Alfajor</a:t>
              </a:r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24E568BC-B09B-9CEB-BE85-6C7D11A55EB8}"/>
                </a:ext>
              </a:extLst>
            </p:cNvPr>
            <p:cNvSpPr txBox="1"/>
            <p:nvPr/>
          </p:nvSpPr>
          <p:spPr>
            <a:xfrm>
              <a:off x="483369" y="5742087"/>
              <a:ext cx="20824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Doce de leite</a:t>
              </a:r>
            </a:p>
            <a:p>
              <a:pPr algn="ctr"/>
              <a:r>
                <a:rPr lang="pt-BR" sz="12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Borda de chocolate</a:t>
              </a:r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063D84D1-D49C-1295-5C0B-6FD76BFEC0A7}"/>
              </a:ext>
            </a:extLst>
          </p:cNvPr>
          <p:cNvGrpSpPr/>
          <p:nvPr/>
        </p:nvGrpSpPr>
        <p:grpSpPr>
          <a:xfrm>
            <a:off x="2536259" y="7326813"/>
            <a:ext cx="2082466" cy="858814"/>
            <a:chOff x="483369" y="5344938"/>
            <a:chExt cx="2082466" cy="858814"/>
          </a:xfrm>
        </p:grpSpPr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668C4E1B-A67D-FFC1-1490-45A97EBC1CC5}"/>
                </a:ext>
              </a:extLst>
            </p:cNvPr>
            <p:cNvSpPr txBox="1"/>
            <p:nvPr/>
          </p:nvSpPr>
          <p:spPr>
            <a:xfrm>
              <a:off x="684696" y="5344938"/>
              <a:ext cx="1496899" cy="420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pt-BR" sz="1600" b="1" u="sng" dirty="0" err="1">
                  <a:solidFill>
                    <a:schemeClr val="bg1"/>
                  </a:solidFill>
                  <a:latin typeface="Comic Sans MS" panose="030F0702030302020204" pitchFamily="66" charset="0"/>
                </a:rPr>
                <a:t>Paçoquita</a:t>
              </a:r>
              <a:endParaRPr lang="pt-BR" sz="1600" b="1" u="sng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AAA545F7-7257-77AB-1916-480CA10CEDB1}"/>
                </a:ext>
              </a:extLst>
            </p:cNvPr>
            <p:cNvSpPr txBox="1"/>
            <p:nvPr/>
          </p:nvSpPr>
          <p:spPr>
            <a:xfrm>
              <a:off x="483369" y="5742087"/>
              <a:ext cx="20824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Doce de leite + Paçoca</a:t>
              </a:r>
            </a:p>
            <a:p>
              <a:pPr algn="ctr"/>
              <a:r>
                <a:rPr lang="pt-BR" sz="12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Borda de paçoca</a:t>
              </a:r>
            </a:p>
          </p:txBody>
        </p:sp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39227165-224E-0B0D-E129-CACE23B9DEDF}"/>
              </a:ext>
            </a:extLst>
          </p:cNvPr>
          <p:cNvGrpSpPr/>
          <p:nvPr/>
        </p:nvGrpSpPr>
        <p:grpSpPr>
          <a:xfrm>
            <a:off x="2525787" y="8161568"/>
            <a:ext cx="2082466" cy="858814"/>
            <a:chOff x="483369" y="5344938"/>
            <a:chExt cx="2082466" cy="858814"/>
          </a:xfrm>
        </p:grpSpPr>
        <p:sp>
          <p:nvSpPr>
            <p:cNvPr id="67" name="CaixaDeTexto 66">
              <a:extLst>
                <a:ext uri="{FF2B5EF4-FFF2-40B4-BE49-F238E27FC236}">
                  <a16:creationId xmlns:a16="http://schemas.microsoft.com/office/drawing/2014/main" id="{1871D404-6A00-D4EB-2400-3FAF5C4EE35C}"/>
                </a:ext>
              </a:extLst>
            </p:cNvPr>
            <p:cNvSpPr txBox="1"/>
            <p:nvPr/>
          </p:nvSpPr>
          <p:spPr>
            <a:xfrm>
              <a:off x="684696" y="5344938"/>
              <a:ext cx="1496899" cy="420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pt-BR" sz="1600" b="1" u="sng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Matuto</a:t>
              </a:r>
            </a:p>
          </p:txBody>
        </p:sp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62266B6D-8006-0E9C-0704-C750E6CE96FB}"/>
                </a:ext>
              </a:extLst>
            </p:cNvPr>
            <p:cNvSpPr txBox="1"/>
            <p:nvPr/>
          </p:nvSpPr>
          <p:spPr>
            <a:xfrm>
              <a:off x="483369" y="5742087"/>
              <a:ext cx="20824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Paçoca + Milho verde</a:t>
              </a:r>
            </a:p>
            <a:p>
              <a:pPr algn="ctr"/>
              <a:r>
                <a:rPr lang="pt-BR" sz="12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Borda de doce de leite</a:t>
              </a:r>
            </a:p>
          </p:txBody>
        </p:sp>
      </p:grpSp>
      <p:grpSp>
        <p:nvGrpSpPr>
          <p:cNvPr id="69" name="Agrupar 68">
            <a:extLst>
              <a:ext uri="{FF2B5EF4-FFF2-40B4-BE49-F238E27FC236}">
                <a16:creationId xmlns:a16="http://schemas.microsoft.com/office/drawing/2014/main" id="{0174EE71-2642-558E-33D7-0F5645796EB5}"/>
              </a:ext>
            </a:extLst>
          </p:cNvPr>
          <p:cNvGrpSpPr/>
          <p:nvPr/>
        </p:nvGrpSpPr>
        <p:grpSpPr>
          <a:xfrm>
            <a:off x="4508010" y="8319852"/>
            <a:ext cx="2082466" cy="858814"/>
            <a:chOff x="483369" y="5344938"/>
            <a:chExt cx="2082466" cy="858814"/>
          </a:xfrm>
        </p:grpSpPr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E80E6327-03A5-9558-0BE8-F29246D2E308}"/>
                </a:ext>
              </a:extLst>
            </p:cNvPr>
            <p:cNvSpPr txBox="1"/>
            <p:nvPr/>
          </p:nvSpPr>
          <p:spPr>
            <a:xfrm>
              <a:off x="684696" y="5344938"/>
              <a:ext cx="1496899" cy="420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pt-BR" sz="1600" b="1" u="sng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Sensação</a:t>
              </a:r>
            </a:p>
          </p:txBody>
        </p:sp>
        <p:sp>
          <p:nvSpPr>
            <p:cNvPr id="71" name="CaixaDeTexto 70">
              <a:extLst>
                <a:ext uri="{FF2B5EF4-FFF2-40B4-BE49-F238E27FC236}">
                  <a16:creationId xmlns:a16="http://schemas.microsoft.com/office/drawing/2014/main" id="{A5A04E01-2A80-0D5D-207C-C83616927B55}"/>
                </a:ext>
              </a:extLst>
            </p:cNvPr>
            <p:cNvSpPr txBox="1"/>
            <p:nvPr/>
          </p:nvSpPr>
          <p:spPr>
            <a:xfrm>
              <a:off x="483369" y="5742087"/>
              <a:ext cx="20824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Morango</a:t>
              </a:r>
            </a:p>
            <a:p>
              <a:pPr algn="ctr"/>
              <a:r>
                <a:rPr lang="pt-BR" sz="12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Borda de cookies</a:t>
              </a:r>
            </a:p>
          </p:txBody>
        </p:sp>
      </p:grpSp>
      <p:grpSp>
        <p:nvGrpSpPr>
          <p:cNvPr id="72" name="Agrupar 71">
            <a:extLst>
              <a:ext uri="{FF2B5EF4-FFF2-40B4-BE49-F238E27FC236}">
                <a16:creationId xmlns:a16="http://schemas.microsoft.com/office/drawing/2014/main" id="{8A94D6F0-30DA-F432-2A49-31C48E605696}"/>
              </a:ext>
            </a:extLst>
          </p:cNvPr>
          <p:cNvGrpSpPr/>
          <p:nvPr/>
        </p:nvGrpSpPr>
        <p:grpSpPr>
          <a:xfrm>
            <a:off x="4359757" y="2272059"/>
            <a:ext cx="2368195" cy="858814"/>
            <a:chOff x="197640" y="5344938"/>
            <a:chExt cx="2368195" cy="858814"/>
          </a:xfrm>
        </p:grpSpPr>
        <p:sp>
          <p:nvSpPr>
            <p:cNvPr id="73" name="CaixaDeTexto 72">
              <a:extLst>
                <a:ext uri="{FF2B5EF4-FFF2-40B4-BE49-F238E27FC236}">
                  <a16:creationId xmlns:a16="http://schemas.microsoft.com/office/drawing/2014/main" id="{1265520A-B623-5063-30DB-5F106B2C2E04}"/>
                </a:ext>
              </a:extLst>
            </p:cNvPr>
            <p:cNvSpPr txBox="1"/>
            <p:nvPr/>
          </p:nvSpPr>
          <p:spPr>
            <a:xfrm>
              <a:off x="684696" y="5344938"/>
              <a:ext cx="1496899" cy="420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pt-BR" sz="1600" b="1" u="sng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Ovomaltine</a:t>
              </a:r>
            </a:p>
          </p:txBody>
        </p:sp>
        <p:sp>
          <p:nvSpPr>
            <p:cNvPr id="74" name="CaixaDeTexto 73">
              <a:extLst>
                <a:ext uri="{FF2B5EF4-FFF2-40B4-BE49-F238E27FC236}">
                  <a16:creationId xmlns:a16="http://schemas.microsoft.com/office/drawing/2014/main" id="{3B3ADA55-9FD4-4F87-5425-2A08FC3A5DFB}"/>
                </a:ext>
              </a:extLst>
            </p:cNvPr>
            <p:cNvSpPr txBox="1"/>
            <p:nvPr/>
          </p:nvSpPr>
          <p:spPr>
            <a:xfrm>
              <a:off x="197640" y="5742087"/>
              <a:ext cx="2368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Baunilha + cookies + chocolate</a:t>
              </a:r>
            </a:p>
            <a:p>
              <a:pPr algn="ctr"/>
              <a:r>
                <a:rPr lang="pt-BR" sz="12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Borda de paçoca</a:t>
              </a:r>
            </a:p>
          </p:txBody>
        </p:sp>
      </p:grpSp>
      <p:grpSp>
        <p:nvGrpSpPr>
          <p:cNvPr id="75" name="Agrupar 74">
            <a:extLst>
              <a:ext uri="{FF2B5EF4-FFF2-40B4-BE49-F238E27FC236}">
                <a16:creationId xmlns:a16="http://schemas.microsoft.com/office/drawing/2014/main" id="{D087804A-6B91-CCE7-365C-F057E1AD4221}"/>
              </a:ext>
            </a:extLst>
          </p:cNvPr>
          <p:cNvGrpSpPr/>
          <p:nvPr/>
        </p:nvGrpSpPr>
        <p:grpSpPr>
          <a:xfrm>
            <a:off x="4502621" y="3121198"/>
            <a:ext cx="2082466" cy="858814"/>
            <a:chOff x="483369" y="5344938"/>
            <a:chExt cx="2082466" cy="858814"/>
          </a:xfrm>
        </p:grpSpPr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76ACF6C0-D4DA-C698-898F-0E02D9A35DEE}"/>
                </a:ext>
              </a:extLst>
            </p:cNvPr>
            <p:cNvSpPr txBox="1"/>
            <p:nvPr/>
          </p:nvSpPr>
          <p:spPr>
            <a:xfrm>
              <a:off x="565432" y="5344938"/>
              <a:ext cx="1932843" cy="420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pt-BR" sz="1600" b="1" u="sng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Salada de Frutas</a:t>
              </a:r>
            </a:p>
          </p:txBody>
        </p:sp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91A09590-61B8-E285-0D25-2CA0636B9270}"/>
                </a:ext>
              </a:extLst>
            </p:cNvPr>
            <p:cNvSpPr txBox="1"/>
            <p:nvPr/>
          </p:nvSpPr>
          <p:spPr>
            <a:xfrm>
              <a:off x="483369" y="5742087"/>
              <a:ext cx="20824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Maracujá + Morango</a:t>
              </a:r>
            </a:p>
            <a:p>
              <a:pPr algn="ctr"/>
              <a:r>
                <a:rPr lang="pt-BR" sz="12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Borda de baunilha</a:t>
              </a:r>
            </a:p>
          </p:txBody>
        </p:sp>
      </p:grp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B60718AB-8585-0B61-2D10-CF1E643C484F}"/>
              </a:ext>
            </a:extLst>
          </p:cNvPr>
          <p:cNvGrpSpPr/>
          <p:nvPr/>
        </p:nvGrpSpPr>
        <p:grpSpPr>
          <a:xfrm>
            <a:off x="4520199" y="3962222"/>
            <a:ext cx="2082466" cy="858814"/>
            <a:chOff x="483369" y="5344938"/>
            <a:chExt cx="2082466" cy="858814"/>
          </a:xfrm>
        </p:grpSpPr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C2C767EE-3C61-0C3C-2F41-AED94F3AD1B0}"/>
                </a:ext>
              </a:extLst>
            </p:cNvPr>
            <p:cNvSpPr txBox="1"/>
            <p:nvPr/>
          </p:nvSpPr>
          <p:spPr>
            <a:xfrm>
              <a:off x="684696" y="5344938"/>
              <a:ext cx="1496899" cy="420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pt-BR" sz="1600" b="1" u="sng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Três amores</a:t>
              </a:r>
            </a:p>
          </p:txBody>
        </p:sp>
        <p:sp>
          <p:nvSpPr>
            <p:cNvPr id="80" name="CaixaDeTexto 79">
              <a:extLst>
                <a:ext uri="{FF2B5EF4-FFF2-40B4-BE49-F238E27FC236}">
                  <a16:creationId xmlns:a16="http://schemas.microsoft.com/office/drawing/2014/main" id="{DA8E466F-FA67-3BA8-6234-FF2EA72E3007}"/>
                </a:ext>
              </a:extLst>
            </p:cNvPr>
            <p:cNvSpPr txBox="1"/>
            <p:nvPr/>
          </p:nvSpPr>
          <p:spPr>
            <a:xfrm>
              <a:off x="483369" y="5742087"/>
              <a:ext cx="20824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Chocolate + morango</a:t>
              </a:r>
            </a:p>
            <a:p>
              <a:pPr algn="ctr"/>
              <a:r>
                <a:rPr lang="pt-BR" sz="12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Borda de baunilha</a:t>
              </a:r>
            </a:p>
          </p:txBody>
        </p:sp>
      </p:grpSp>
      <p:grpSp>
        <p:nvGrpSpPr>
          <p:cNvPr id="81" name="Agrupar 80">
            <a:extLst>
              <a:ext uri="{FF2B5EF4-FFF2-40B4-BE49-F238E27FC236}">
                <a16:creationId xmlns:a16="http://schemas.microsoft.com/office/drawing/2014/main" id="{DDE16C4D-348E-123E-FA6A-73A15D984FCF}"/>
              </a:ext>
            </a:extLst>
          </p:cNvPr>
          <p:cNvGrpSpPr/>
          <p:nvPr/>
        </p:nvGrpSpPr>
        <p:grpSpPr>
          <a:xfrm>
            <a:off x="4508010" y="4800618"/>
            <a:ext cx="2082466" cy="858814"/>
            <a:chOff x="483369" y="5344938"/>
            <a:chExt cx="2082466" cy="858814"/>
          </a:xfrm>
        </p:grpSpPr>
        <p:sp>
          <p:nvSpPr>
            <p:cNvPr id="82" name="CaixaDeTexto 81">
              <a:extLst>
                <a:ext uri="{FF2B5EF4-FFF2-40B4-BE49-F238E27FC236}">
                  <a16:creationId xmlns:a16="http://schemas.microsoft.com/office/drawing/2014/main" id="{BCC1CD77-AC40-94DB-249E-920E0C854F40}"/>
                </a:ext>
              </a:extLst>
            </p:cNvPr>
            <p:cNvSpPr txBox="1"/>
            <p:nvPr/>
          </p:nvSpPr>
          <p:spPr>
            <a:xfrm>
              <a:off x="684696" y="5344938"/>
              <a:ext cx="1496899" cy="420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pt-BR" sz="1600" b="1" u="sng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Sundae</a:t>
              </a:r>
            </a:p>
          </p:txBody>
        </p:sp>
        <p:sp>
          <p:nvSpPr>
            <p:cNvPr id="83" name="CaixaDeTexto 82">
              <a:extLst>
                <a:ext uri="{FF2B5EF4-FFF2-40B4-BE49-F238E27FC236}">
                  <a16:creationId xmlns:a16="http://schemas.microsoft.com/office/drawing/2014/main" id="{37D0B229-1390-A171-3802-4E809C22DE8A}"/>
                </a:ext>
              </a:extLst>
            </p:cNvPr>
            <p:cNvSpPr txBox="1"/>
            <p:nvPr/>
          </p:nvSpPr>
          <p:spPr>
            <a:xfrm>
              <a:off x="483369" y="5742087"/>
              <a:ext cx="20824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Baunilha</a:t>
              </a:r>
            </a:p>
            <a:p>
              <a:pPr algn="ctr"/>
              <a:r>
                <a:rPr lang="pt-BR" sz="12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Borda de chocolate</a:t>
              </a:r>
            </a:p>
          </p:txBody>
        </p:sp>
      </p:grpSp>
      <p:grpSp>
        <p:nvGrpSpPr>
          <p:cNvPr id="84" name="Agrupar 83">
            <a:extLst>
              <a:ext uri="{FF2B5EF4-FFF2-40B4-BE49-F238E27FC236}">
                <a16:creationId xmlns:a16="http://schemas.microsoft.com/office/drawing/2014/main" id="{3CE5F1AD-5261-C893-5B86-35AA89058EEB}"/>
              </a:ext>
            </a:extLst>
          </p:cNvPr>
          <p:cNvGrpSpPr/>
          <p:nvPr/>
        </p:nvGrpSpPr>
        <p:grpSpPr>
          <a:xfrm>
            <a:off x="4433201" y="5625573"/>
            <a:ext cx="2082466" cy="858814"/>
            <a:chOff x="483369" y="5344938"/>
            <a:chExt cx="2082466" cy="858814"/>
          </a:xfrm>
        </p:grpSpPr>
        <p:sp>
          <p:nvSpPr>
            <p:cNvPr id="85" name="CaixaDeTexto 84">
              <a:extLst>
                <a:ext uri="{FF2B5EF4-FFF2-40B4-BE49-F238E27FC236}">
                  <a16:creationId xmlns:a16="http://schemas.microsoft.com/office/drawing/2014/main" id="{B893F78C-E7E4-707E-4B3B-03D214411DD6}"/>
                </a:ext>
              </a:extLst>
            </p:cNvPr>
            <p:cNvSpPr txBox="1"/>
            <p:nvPr/>
          </p:nvSpPr>
          <p:spPr>
            <a:xfrm>
              <a:off x="684696" y="5344938"/>
              <a:ext cx="1709184" cy="420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pt-BR" sz="1600" b="1" u="sng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Sonho de Valsa</a:t>
              </a:r>
            </a:p>
          </p:txBody>
        </p:sp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id="{2D5D1CD7-ABEF-85EF-17D8-5A51DD41DE69}"/>
                </a:ext>
              </a:extLst>
            </p:cNvPr>
            <p:cNvSpPr txBox="1"/>
            <p:nvPr/>
          </p:nvSpPr>
          <p:spPr>
            <a:xfrm>
              <a:off x="483369" y="5742087"/>
              <a:ext cx="20824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Paçoca</a:t>
              </a:r>
            </a:p>
            <a:p>
              <a:pPr algn="ctr"/>
              <a:r>
                <a:rPr lang="pt-BR" sz="12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Borda de chocolate</a:t>
              </a:r>
            </a:p>
          </p:txBody>
        </p:sp>
      </p:grpSp>
      <p:grpSp>
        <p:nvGrpSpPr>
          <p:cNvPr id="87" name="Agrupar 86">
            <a:extLst>
              <a:ext uri="{FF2B5EF4-FFF2-40B4-BE49-F238E27FC236}">
                <a16:creationId xmlns:a16="http://schemas.microsoft.com/office/drawing/2014/main" id="{99E56DF2-D696-0EE2-4703-C640EAF1FA83}"/>
              </a:ext>
            </a:extLst>
          </p:cNvPr>
          <p:cNvGrpSpPr/>
          <p:nvPr/>
        </p:nvGrpSpPr>
        <p:grpSpPr>
          <a:xfrm>
            <a:off x="4490839" y="7297972"/>
            <a:ext cx="2082466" cy="1043480"/>
            <a:chOff x="483369" y="5344938"/>
            <a:chExt cx="2082466" cy="1043480"/>
          </a:xfrm>
        </p:grpSpPr>
        <p:sp>
          <p:nvSpPr>
            <p:cNvPr id="88" name="CaixaDeTexto 87">
              <a:extLst>
                <a:ext uri="{FF2B5EF4-FFF2-40B4-BE49-F238E27FC236}">
                  <a16:creationId xmlns:a16="http://schemas.microsoft.com/office/drawing/2014/main" id="{55A6F31F-2AA4-ACFE-D9D7-ABD1EFE2AD93}"/>
                </a:ext>
              </a:extLst>
            </p:cNvPr>
            <p:cNvSpPr txBox="1"/>
            <p:nvPr/>
          </p:nvSpPr>
          <p:spPr>
            <a:xfrm>
              <a:off x="684696" y="5344938"/>
              <a:ext cx="1496899" cy="420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pt-BR" sz="1600" b="1" u="sng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Cartola</a:t>
              </a:r>
            </a:p>
          </p:txBody>
        </p:sp>
        <p:sp>
          <p:nvSpPr>
            <p:cNvPr id="89" name="CaixaDeTexto 88">
              <a:extLst>
                <a:ext uri="{FF2B5EF4-FFF2-40B4-BE49-F238E27FC236}">
                  <a16:creationId xmlns:a16="http://schemas.microsoft.com/office/drawing/2014/main" id="{D7AF05B0-E59A-F8AB-9C2C-8423DA0134B0}"/>
                </a:ext>
              </a:extLst>
            </p:cNvPr>
            <p:cNvSpPr txBox="1"/>
            <p:nvPr/>
          </p:nvSpPr>
          <p:spPr>
            <a:xfrm>
              <a:off x="483369" y="5742087"/>
              <a:ext cx="20824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Banana + Doce de leite + Canela</a:t>
              </a:r>
            </a:p>
            <a:p>
              <a:pPr algn="ctr"/>
              <a:r>
                <a:rPr lang="pt-BR" sz="12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Borda de doce de leite</a:t>
              </a:r>
            </a:p>
          </p:txBody>
        </p:sp>
      </p:grpSp>
      <p:grpSp>
        <p:nvGrpSpPr>
          <p:cNvPr id="90" name="Agrupar 89">
            <a:extLst>
              <a:ext uri="{FF2B5EF4-FFF2-40B4-BE49-F238E27FC236}">
                <a16:creationId xmlns:a16="http://schemas.microsoft.com/office/drawing/2014/main" id="{9EAF1B11-98FA-A45E-E7D4-F1E74217E826}"/>
              </a:ext>
            </a:extLst>
          </p:cNvPr>
          <p:cNvGrpSpPr/>
          <p:nvPr/>
        </p:nvGrpSpPr>
        <p:grpSpPr>
          <a:xfrm>
            <a:off x="4497081" y="6459941"/>
            <a:ext cx="2082466" cy="858814"/>
            <a:chOff x="483369" y="5344938"/>
            <a:chExt cx="2082466" cy="858814"/>
          </a:xfrm>
        </p:grpSpPr>
        <p:sp>
          <p:nvSpPr>
            <p:cNvPr id="91" name="CaixaDeTexto 90">
              <a:extLst>
                <a:ext uri="{FF2B5EF4-FFF2-40B4-BE49-F238E27FC236}">
                  <a16:creationId xmlns:a16="http://schemas.microsoft.com/office/drawing/2014/main" id="{2F244D18-2DB4-85F6-A182-15A5B4C0FB60}"/>
                </a:ext>
              </a:extLst>
            </p:cNvPr>
            <p:cNvSpPr txBox="1"/>
            <p:nvPr/>
          </p:nvSpPr>
          <p:spPr>
            <a:xfrm>
              <a:off x="684696" y="5344938"/>
              <a:ext cx="1496899" cy="420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pt-BR" sz="1600" b="1" u="sng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Maria Moça</a:t>
              </a:r>
            </a:p>
          </p:txBody>
        </p:sp>
        <p:sp>
          <p:nvSpPr>
            <p:cNvPr id="92" name="CaixaDeTexto 91">
              <a:extLst>
                <a:ext uri="{FF2B5EF4-FFF2-40B4-BE49-F238E27FC236}">
                  <a16:creationId xmlns:a16="http://schemas.microsoft.com/office/drawing/2014/main" id="{1466ACEC-D83A-CE18-5A50-C804322BD2DC}"/>
                </a:ext>
              </a:extLst>
            </p:cNvPr>
            <p:cNvSpPr txBox="1"/>
            <p:nvPr/>
          </p:nvSpPr>
          <p:spPr>
            <a:xfrm>
              <a:off x="483369" y="5742087"/>
              <a:ext cx="20824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Doce de leite + canela</a:t>
              </a:r>
            </a:p>
            <a:p>
              <a:pPr algn="ctr"/>
              <a:r>
                <a:rPr lang="pt-BR" sz="12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Borda de chocolate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086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Agrupar 12">
            <a:extLst>
              <a:ext uri="{FF2B5EF4-FFF2-40B4-BE49-F238E27FC236}">
                <a16:creationId xmlns:a16="http://schemas.microsoft.com/office/drawing/2014/main" id="{C6D4274D-28A2-6894-588A-09382CF8F47A}"/>
              </a:ext>
            </a:extLst>
          </p:cNvPr>
          <p:cNvGrpSpPr/>
          <p:nvPr/>
        </p:nvGrpSpPr>
        <p:grpSpPr>
          <a:xfrm>
            <a:off x="-4067175" y="-2209800"/>
            <a:ext cx="11763375" cy="14825662"/>
            <a:chOff x="-4067175" y="-2209800"/>
            <a:chExt cx="11763375" cy="14825662"/>
          </a:xfrm>
        </p:grpSpPr>
        <p:sp>
          <p:nvSpPr>
            <p:cNvPr id="6" name="Arco 5">
              <a:extLst>
                <a:ext uri="{FF2B5EF4-FFF2-40B4-BE49-F238E27FC236}">
                  <a16:creationId xmlns:a16="http://schemas.microsoft.com/office/drawing/2014/main" id="{57CEEDE1-24FB-76C3-3B5A-89A8D3AE06B3}"/>
                </a:ext>
              </a:extLst>
            </p:cNvPr>
            <p:cNvSpPr/>
            <p:nvPr/>
          </p:nvSpPr>
          <p:spPr>
            <a:xfrm>
              <a:off x="-4067175" y="7196137"/>
              <a:ext cx="8134350" cy="5419725"/>
            </a:xfrm>
            <a:prstGeom prst="arc">
              <a:avLst/>
            </a:prstGeom>
            <a:ln w="644525">
              <a:solidFill>
                <a:srgbClr val="FBB1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7" name="Arco 6">
              <a:extLst>
                <a:ext uri="{FF2B5EF4-FFF2-40B4-BE49-F238E27FC236}">
                  <a16:creationId xmlns:a16="http://schemas.microsoft.com/office/drawing/2014/main" id="{C5EA42E6-AFD2-0D84-F4E6-02D01FB379F8}"/>
                </a:ext>
              </a:extLst>
            </p:cNvPr>
            <p:cNvSpPr/>
            <p:nvPr/>
          </p:nvSpPr>
          <p:spPr>
            <a:xfrm>
              <a:off x="-3467100" y="7816645"/>
              <a:ext cx="6934200" cy="4261055"/>
            </a:xfrm>
            <a:prstGeom prst="arc">
              <a:avLst/>
            </a:prstGeom>
            <a:ln w="644525">
              <a:solidFill>
                <a:srgbClr val="AECF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 dirty="0"/>
            </a:p>
          </p:txBody>
        </p:sp>
        <p:sp>
          <p:nvSpPr>
            <p:cNvPr id="9" name="Arco 8">
              <a:extLst>
                <a:ext uri="{FF2B5EF4-FFF2-40B4-BE49-F238E27FC236}">
                  <a16:creationId xmlns:a16="http://schemas.microsoft.com/office/drawing/2014/main" id="{906FF2B7-ABFE-2A41-A06F-FF38A93C6740}"/>
                </a:ext>
              </a:extLst>
            </p:cNvPr>
            <p:cNvSpPr/>
            <p:nvPr/>
          </p:nvSpPr>
          <p:spPr>
            <a:xfrm>
              <a:off x="-2895601" y="8458200"/>
              <a:ext cx="5748403" cy="3124200"/>
            </a:xfrm>
            <a:prstGeom prst="arc">
              <a:avLst/>
            </a:prstGeom>
            <a:ln w="644525">
              <a:solidFill>
                <a:srgbClr val="FBB1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10" name="Arco 9">
              <a:extLst>
                <a:ext uri="{FF2B5EF4-FFF2-40B4-BE49-F238E27FC236}">
                  <a16:creationId xmlns:a16="http://schemas.microsoft.com/office/drawing/2014/main" id="{134BAA1D-1D6D-C314-4F41-91825387A7F2}"/>
                </a:ext>
              </a:extLst>
            </p:cNvPr>
            <p:cNvSpPr/>
            <p:nvPr/>
          </p:nvSpPr>
          <p:spPr>
            <a:xfrm>
              <a:off x="-2078801" y="9595055"/>
              <a:ext cx="4114801" cy="1987345"/>
            </a:xfrm>
            <a:prstGeom prst="arc">
              <a:avLst/>
            </a:prstGeom>
            <a:ln w="644525">
              <a:solidFill>
                <a:srgbClr val="AECF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11" name="Arco 10">
              <a:extLst>
                <a:ext uri="{FF2B5EF4-FFF2-40B4-BE49-F238E27FC236}">
                  <a16:creationId xmlns:a16="http://schemas.microsoft.com/office/drawing/2014/main" id="{B3D7F9A2-9037-9355-3484-20B34839DD87}"/>
                </a:ext>
              </a:extLst>
            </p:cNvPr>
            <p:cNvSpPr/>
            <p:nvPr/>
          </p:nvSpPr>
          <p:spPr>
            <a:xfrm rot="10800000">
              <a:off x="6057900" y="-2209800"/>
              <a:ext cx="1638300" cy="4324350"/>
            </a:xfrm>
            <a:prstGeom prst="arc">
              <a:avLst/>
            </a:prstGeom>
            <a:ln w="644525">
              <a:solidFill>
                <a:srgbClr val="FBB1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12" name="Arco 11">
              <a:extLst>
                <a:ext uri="{FF2B5EF4-FFF2-40B4-BE49-F238E27FC236}">
                  <a16:creationId xmlns:a16="http://schemas.microsoft.com/office/drawing/2014/main" id="{F356D03D-F0D7-F6FC-A779-EB5E80CF4F4A}"/>
                </a:ext>
              </a:extLst>
            </p:cNvPr>
            <p:cNvSpPr/>
            <p:nvPr/>
          </p:nvSpPr>
          <p:spPr>
            <a:xfrm rot="10800000">
              <a:off x="6629400" y="-1828800"/>
              <a:ext cx="717894" cy="3543300"/>
            </a:xfrm>
            <a:prstGeom prst="arc">
              <a:avLst/>
            </a:prstGeom>
            <a:ln w="644525">
              <a:solidFill>
                <a:srgbClr val="AECF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</p:grpSp>
      <p:sp>
        <p:nvSpPr>
          <p:cNvPr id="14" name="Retângulo 13">
            <a:extLst>
              <a:ext uri="{FF2B5EF4-FFF2-40B4-BE49-F238E27FC236}">
                <a16:creationId xmlns:a16="http://schemas.microsoft.com/office/drawing/2014/main" id="{70F5081D-8BFB-0F67-D9C4-1AF6C49C72FF}"/>
              </a:ext>
            </a:extLst>
          </p:cNvPr>
          <p:cNvSpPr/>
          <p:nvPr/>
        </p:nvSpPr>
        <p:spPr>
          <a:xfrm>
            <a:off x="923500" y="2133608"/>
            <a:ext cx="2551956" cy="791235"/>
          </a:xfrm>
          <a:prstGeom prst="rect">
            <a:avLst/>
          </a:prstGeom>
          <a:solidFill>
            <a:srgbClr val="689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6EAC6C9-A3A3-F800-1DC0-7DA3CB8F1064}"/>
              </a:ext>
            </a:extLst>
          </p:cNvPr>
          <p:cNvSpPr/>
          <p:nvPr/>
        </p:nvSpPr>
        <p:spPr>
          <a:xfrm>
            <a:off x="991344" y="4174832"/>
            <a:ext cx="2619427" cy="646858"/>
          </a:xfrm>
          <a:prstGeom prst="rect">
            <a:avLst/>
          </a:prstGeom>
          <a:solidFill>
            <a:srgbClr val="689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99A3972-81F8-9796-6B5C-6E1EA5623C87}"/>
              </a:ext>
            </a:extLst>
          </p:cNvPr>
          <p:cNvSpPr/>
          <p:nvPr/>
        </p:nvSpPr>
        <p:spPr>
          <a:xfrm>
            <a:off x="222250" y="1743806"/>
            <a:ext cx="798095" cy="1365056"/>
          </a:xfrm>
          <a:prstGeom prst="rect">
            <a:avLst/>
          </a:prstGeom>
          <a:solidFill>
            <a:srgbClr val="E096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417374E2-25F5-9AF3-EE17-5106039DB4FA}"/>
              </a:ext>
            </a:extLst>
          </p:cNvPr>
          <p:cNvSpPr/>
          <p:nvPr/>
        </p:nvSpPr>
        <p:spPr>
          <a:xfrm>
            <a:off x="128810" y="3759203"/>
            <a:ext cx="891535" cy="1559007"/>
          </a:xfrm>
          <a:prstGeom prst="rect">
            <a:avLst/>
          </a:prstGeom>
          <a:solidFill>
            <a:srgbClr val="83B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A2CE167-1647-849E-02E8-81CC00B4492F}"/>
              </a:ext>
            </a:extLst>
          </p:cNvPr>
          <p:cNvSpPr txBox="1"/>
          <p:nvPr/>
        </p:nvSpPr>
        <p:spPr>
          <a:xfrm>
            <a:off x="2424636" y="991736"/>
            <a:ext cx="2443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83B093"/>
                </a:solidFill>
                <a:latin typeface="Costanera-ExtraBold" panose="00000900000000000000" pitchFamily="2" charset="0"/>
              </a:rPr>
              <a:t>Shakes &amp; Snacks</a:t>
            </a:r>
          </a:p>
        </p:txBody>
      </p:sp>
      <p:pic>
        <p:nvPicPr>
          <p:cNvPr id="21" name="Imagem 20" descr="Ícone&#10;&#10;Descrição gerada automaticamente">
            <a:extLst>
              <a:ext uri="{FF2B5EF4-FFF2-40B4-BE49-F238E27FC236}">
                <a16:creationId xmlns:a16="http://schemas.microsoft.com/office/drawing/2014/main" id="{00377EC3-71B7-75EB-50ED-2958B2DB8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840" y="125653"/>
            <a:ext cx="1402493" cy="924136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D0E7AF1A-ACC6-9CC6-D60F-04EF9975F924}"/>
              </a:ext>
            </a:extLst>
          </p:cNvPr>
          <p:cNvSpPr txBox="1"/>
          <p:nvPr/>
        </p:nvSpPr>
        <p:spPr>
          <a:xfrm rot="16200000">
            <a:off x="-95223" y="1949281"/>
            <a:ext cx="13650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Arial Nova" panose="020B0504020202020204" pitchFamily="34" charset="0"/>
              </a:rPr>
              <a:t>Pastel </a:t>
            </a:r>
          </a:p>
          <a:p>
            <a:pPr algn="ctr"/>
            <a:r>
              <a:rPr lang="pt-BR" sz="2800" dirty="0">
                <a:solidFill>
                  <a:schemeClr val="bg1"/>
                </a:solidFill>
                <a:latin typeface="Arial Nova" panose="020B0504020202020204" pitchFamily="34" charset="0"/>
              </a:rPr>
              <a:t>integral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AA243C72-D8EB-30C3-6C53-F82EC9E16BD8}"/>
              </a:ext>
            </a:extLst>
          </p:cNvPr>
          <p:cNvSpPr txBox="1"/>
          <p:nvPr/>
        </p:nvSpPr>
        <p:spPr>
          <a:xfrm rot="16200000">
            <a:off x="-195589" y="4037250"/>
            <a:ext cx="16078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Fatia de </a:t>
            </a:r>
          </a:p>
          <a:p>
            <a:pPr algn="ctr"/>
            <a:r>
              <a:rPr lang="pt-BR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bolo </a:t>
            </a:r>
            <a:r>
              <a:rPr lang="pt-BR" sz="2800" b="1" dirty="0" err="1">
                <a:solidFill>
                  <a:schemeClr val="bg1"/>
                </a:solidFill>
                <a:latin typeface="Arial Nova" panose="020B0504020202020204" pitchFamily="34" charset="0"/>
              </a:rPr>
              <a:t>fit</a:t>
            </a:r>
            <a:endParaRPr lang="pt-BR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E31630F1-B807-F948-41B2-4CEF2AE16C80}"/>
              </a:ext>
            </a:extLst>
          </p:cNvPr>
          <p:cNvSpPr txBox="1"/>
          <p:nvPr/>
        </p:nvSpPr>
        <p:spPr>
          <a:xfrm>
            <a:off x="1403797" y="2328422"/>
            <a:ext cx="1591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Comic Sans MS" panose="030F0702030302020204" pitchFamily="66" charset="0"/>
              </a:rPr>
              <a:t>R$ 12,00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9F40385A-751D-2856-CF59-7FFC5B725B7F}"/>
              </a:ext>
            </a:extLst>
          </p:cNvPr>
          <p:cNvSpPr txBox="1"/>
          <p:nvPr/>
        </p:nvSpPr>
        <p:spPr>
          <a:xfrm>
            <a:off x="1541363" y="4334474"/>
            <a:ext cx="148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Comic Sans MS" panose="030F0702030302020204" pitchFamily="66" charset="0"/>
              </a:rPr>
              <a:t>R$ 10,00</a:t>
            </a:r>
          </a:p>
        </p:txBody>
      </p:sp>
      <p:pic>
        <p:nvPicPr>
          <p:cNvPr id="37" name="Imagem 36" descr="Pizza na bandeja&#10;&#10;Descrição gerada automaticamente com confiança média">
            <a:extLst>
              <a:ext uri="{FF2B5EF4-FFF2-40B4-BE49-F238E27FC236}">
                <a16:creationId xmlns:a16="http://schemas.microsoft.com/office/drawing/2014/main" id="{22829EA4-B38A-F0D6-BF6D-76802FA362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60" b="7235"/>
          <a:stretch/>
        </p:blipFill>
        <p:spPr>
          <a:xfrm>
            <a:off x="3860864" y="3759203"/>
            <a:ext cx="2197036" cy="1992122"/>
          </a:xfrm>
          <a:prstGeom prst="rect">
            <a:avLst/>
          </a:prstGeom>
        </p:spPr>
      </p:pic>
      <p:pic>
        <p:nvPicPr>
          <p:cNvPr id="43" name="Imagem 42" descr="Comida no prato&#10;&#10;Descrição gerada automaticamente">
            <a:extLst>
              <a:ext uri="{FF2B5EF4-FFF2-40B4-BE49-F238E27FC236}">
                <a16:creationId xmlns:a16="http://schemas.microsoft.com/office/drawing/2014/main" id="{388602F5-15DF-B9E2-D9D2-D0FA7FCE0D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520" y="1607544"/>
            <a:ext cx="2359909" cy="1673342"/>
          </a:xfrm>
          <a:prstGeom prst="rect">
            <a:avLst/>
          </a:prstGeom>
        </p:spPr>
      </p:pic>
      <p:pic>
        <p:nvPicPr>
          <p:cNvPr id="45" name="Imagem 44" descr="Pedaço de pizza&#10;&#10;Descrição gerada automaticamente">
            <a:extLst>
              <a:ext uri="{FF2B5EF4-FFF2-40B4-BE49-F238E27FC236}">
                <a16:creationId xmlns:a16="http://schemas.microsoft.com/office/drawing/2014/main" id="{FD2D17D1-9378-B143-49A9-B03C47C8F7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94"/>
          <a:stretch/>
        </p:blipFill>
        <p:spPr>
          <a:xfrm>
            <a:off x="3698385" y="5845263"/>
            <a:ext cx="2895139" cy="1992122"/>
          </a:xfrm>
          <a:prstGeom prst="rect">
            <a:avLst/>
          </a:prstGeom>
        </p:spPr>
      </p:pic>
      <p:sp>
        <p:nvSpPr>
          <p:cNvPr id="46" name="Retângulo 45">
            <a:extLst>
              <a:ext uri="{FF2B5EF4-FFF2-40B4-BE49-F238E27FC236}">
                <a16:creationId xmlns:a16="http://schemas.microsoft.com/office/drawing/2014/main" id="{3B146F24-8146-2DFC-095D-48401BA9A70D}"/>
              </a:ext>
            </a:extLst>
          </p:cNvPr>
          <p:cNvSpPr/>
          <p:nvPr/>
        </p:nvSpPr>
        <p:spPr>
          <a:xfrm>
            <a:off x="836569" y="6362651"/>
            <a:ext cx="2551956" cy="791235"/>
          </a:xfrm>
          <a:prstGeom prst="rect">
            <a:avLst/>
          </a:prstGeom>
          <a:solidFill>
            <a:srgbClr val="689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70052265-29C1-C4F5-BAF1-3BAA7F89B9FD}"/>
              </a:ext>
            </a:extLst>
          </p:cNvPr>
          <p:cNvSpPr/>
          <p:nvPr/>
        </p:nvSpPr>
        <p:spPr>
          <a:xfrm>
            <a:off x="135319" y="5972849"/>
            <a:ext cx="798095" cy="1365056"/>
          </a:xfrm>
          <a:prstGeom prst="rect">
            <a:avLst/>
          </a:prstGeom>
          <a:solidFill>
            <a:srgbClr val="E096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56A2461C-B8CA-39C4-51F5-0D7D49F4B8E4}"/>
              </a:ext>
            </a:extLst>
          </p:cNvPr>
          <p:cNvSpPr txBox="1"/>
          <p:nvPr/>
        </p:nvSpPr>
        <p:spPr>
          <a:xfrm rot="16200000">
            <a:off x="-201196" y="6239879"/>
            <a:ext cx="14031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 err="1">
                <a:solidFill>
                  <a:schemeClr val="bg1"/>
                </a:solidFill>
                <a:latin typeface="Arial Nova" panose="020B0504020202020204" pitchFamily="34" charset="0"/>
              </a:rPr>
              <a:t>Waffle</a:t>
            </a:r>
            <a:r>
              <a:rPr lang="pt-BR" sz="2400" dirty="0">
                <a:solidFill>
                  <a:schemeClr val="bg1"/>
                </a:solidFill>
                <a:latin typeface="Arial Nova" panose="020B0504020202020204" pitchFamily="34" charset="0"/>
              </a:rPr>
              <a:t> </a:t>
            </a:r>
          </a:p>
          <a:p>
            <a:pPr algn="ctr"/>
            <a:r>
              <a:rPr lang="pt-BR" sz="2400" dirty="0" err="1">
                <a:solidFill>
                  <a:schemeClr val="bg1"/>
                </a:solidFill>
                <a:latin typeface="Arial Nova" panose="020B0504020202020204" pitchFamily="34" charset="0"/>
              </a:rPr>
              <a:t>Herbalife</a:t>
            </a:r>
            <a:endParaRPr lang="pt-BR" sz="2400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7C5A8725-58C6-7208-1759-1F512B592772}"/>
              </a:ext>
            </a:extLst>
          </p:cNvPr>
          <p:cNvSpPr txBox="1"/>
          <p:nvPr/>
        </p:nvSpPr>
        <p:spPr>
          <a:xfrm>
            <a:off x="1316866" y="6557465"/>
            <a:ext cx="1591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Comic Sans MS" panose="030F0702030302020204" pitchFamily="66" charset="0"/>
              </a:rPr>
              <a:t>R$ 30,00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3B80DB72-0DAA-E8BD-D364-1E88148065A5}"/>
              </a:ext>
            </a:extLst>
          </p:cNvPr>
          <p:cNvSpPr/>
          <p:nvPr/>
        </p:nvSpPr>
        <p:spPr>
          <a:xfrm>
            <a:off x="943892" y="8225698"/>
            <a:ext cx="2619427" cy="646858"/>
          </a:xfrm>
          <a:prstGeom prst="rect">
            <a:avLst/>
          </a:prstGeom>
          <a:solidFill>
            <a:srgbClr val="689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DC530EBC-18F1-F525-DC9B-89952065A7EC}"/>
              </a:ext>
            </a:extLst>
          </p:cNvPr>
          <p:cNvSpPr/>
          <p:nvPr/>
        </p:nvSpPr>
        <p:spPr>
          <a:xfrm>
            <a:off x="81358" y="7810069"/>
            <a:ext cx="891535" cy="1559007"/>
          </a:xfrm>
          <a:prstGeom prst="rect">
            <a:avLst/>
          </a:prstGeom>
          <a:solidFill>
            <a:srgbClr val="83B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59F88ED3-C11E-8725-1E85-13C8FCAF98F7}"/>
              </a:ext>
            </a:extLst>
          </p:cNvPr>
          <p:cNvSpPr txBox="1"/>
          <p:nvPr/>
        </p:nvSpPr>
        <p:spPr>
          <a:xfrm rot="16200000">
            <a:off x="-194406" y="8149671"/>
            <a:ext cx="1510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Arial Nova" panose="020B0504020202020204" pitchFamily="34" charset="0"/>
              </a:rPr>
              <a:t>Sopa</a:t>
            </a:r>
          </a:p>
          <a:p>
            <a:pPr algn="ctr"/>
            <a:r>
              <a:rPr lang="pt-BR" sz="2400" b="1" dirty="0" err="1">
                <a:solidFill>
                  <a:schemeClr val="bg1"/>
                </a:solidFill>
                <a:latin typeface="Arial Nova" panose="020B0504020202020204" pitchFamily="34" charset="0"/>
              </a:rPr>
              <a:t>Herbalife</a:t>
            </a:r>
            <a:endParaRPr lang="pt-BR" sz="24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D71B46E6-9FDD-2951-299C-6367C1C65BB6}"/>
              </a:ext>
            </a:extLst>
          </p:cNvPr>
          <p:cNvSpPr txBox="1"/>
          <p:nvPr/>
        </p:nvSpPr>
        <p:spPr>
          <a:xfrm>
            <a:off x="1493911" y="8385340"/>
            <a:ext cx="148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Comic Sans MS" panose="030F0702030302020204" pitchFamily="66" charset="0"/>
              </a:rPr>
              <a:t>R$ 24,00</a:t>
            </a:r>
          </a:p>
        </p:txBody>
      </p:sp>
      <p:pic>
        <p:nvPicPr>
          <p:cNvPr id="1025" name="Imagem 1024">
            <a:extLst>
              <a:ext uri="{FF2B5EF4-FFF2-40B4-BE49-F238E27FC236}">
                <a16:creationId xmlns:a16="http://schemas.microsoft.com/office/drawing/2014/main" id="{BBA47159-C072-FDF2-7F20-158691C9F3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599" y="7940402"/>
            <a:ext cx="2298689" cy="180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26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Agrupar 12">
            <a:extLst>
              <a:ext uri="{FF2B5EF4-FFF2-40B4-BE49-F238E27FC236}">
                <a16:creationId xmlns:a16="http://schemas.microsoft.com/office/drawing/2014/main" id="{C6D4274D-28A2-6894-588A-09382CF8F47A}"/>
              </a:ext>
            </a:extLst>
          </p:cNvPr>
          <p:cNvGrpSpPr/>
          <p:nvPr/>
        </p:nvGrpSpPr>
        <p:grpSpPr>
          <a:xfrm>
            <a:off x="-4067175" y="-2209800"/>
            <a:ext cx="11763375" cy="14825662"/>
            <a:chOff x="-4067175" y="-2209800"/>
            <a:chExt cx="11763375" cy="14825662"/>
          </a:xfrm>
        </p:grpSpPr>
        <p:sp>
          <p:nvSpPr>
            <p:cNvPr id="6" name="Arco 5">
              <a:extLst>
                <a:ext uri="{FF2B5EF4-FFF2-40B4-BE49-F238E27FC236}">
                  <a16:creationId xmlns:a16="http://schemas.microsoft.com/office/drawing/2014/main" id="{57CEEDE1-24FB-76C3-3B5A-89A8D3AE06B3}"/>
                </a:ext>
              </a:extLst>
            </p:cNvPr>
            <p:cNvSpPr/>
            <p:nvPr/>
          </p:nvSpPr>
          <p:spPr>
            <a:xfrm>
              <a:off x="-4067175" y="7196137"/>
              <a:ext cx="8134350" cy="5419725"/>
            </a:xfrm>
            <a:prstGeom prst="arc">
              <a:avLst/>
            </a:prstGeom>
            <a:ln w="644525">
              <a:solidFill>
                <a:srgbClr val="FBB1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7" name="Arco 6">
              <a:extLst>
                <a:ext uri="{FF2B5EF4-FFF2-40B4-BE49-F238E27FC236}">
                  <a16:creationId xmlns:a16="http://schemas.microsoft.com/office/drawing/2014/main" id="{C5EA42E6-AFD2-0D84-F4E6-02D01FB379F8}"/>
                </a:ext>
              </a:extLst>
            </p:cNvPr>
            <p:cNvSpPr/>
            <p:nvPr/>
          </p:nvSpPr>
          <p:spPr>
            <a:xfrm>
              <a:off x="-3467100" y="7816645"/>
              <a:ext cx="6934200" cy="4261055"/>
            </a:xfrm>
            <a:prstGeom prst="arc">
              <a:avLst/>
            </a:prstGeom>
            <a:ln w="644525">
              <a:solidFill>
                <a:srgbClr val="AECF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 dirty="0"/>
            </a:p>
          </p:txBody>
        </p:sp>
        <p:sp>
          <p:nvSpPr>
            <p:cNvPr id="9" name="Arco 8">
              <a:extLst>
                <a:ext uri="{FF2B5EF4-FFF2-40B4-BE49-F238E27FC236}">
                  <a16:creationId xmlns:a16="http://schemas.microsoft.com/office/drawing/2014/main" id="{906FF2B7-ABFE-2A41-A06F-FF38A93C6740}"/>
                </a:ext>
              </a:extLst>
            </p:cNvPr>
            <p:cNvSpPr/>
            <p:nvPr/>
          </p:nvSpPr>
          <p:spPr>
            <a:xfrm>
              <a:off x="-2895601" y="8458200"/>
              <a:ext cx="5748403" cy="3124200"/>
            </a:xfrm>
            <a:prstGeom prst="arc">
              <a:avLst/>
            </a:prstGeom>
            <a:ln w="644525">
              <a:solidFill>
                <a:srgbClr val="FBB1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10" name="Arco 9">
              <a:extLst>
                <a:ext uri="{FF2B5EF4-FFF2-40B4-BE49-F238E27FC236}">
                  <a16:creationId xmlns:a16="http://schemas.microsoft.com/office/drawing/2014/main" id="{134BAA1D-1D6D-C314-4F41-91825387A7F2}"/>
                </a:ext>
              </a:extLst>
            </p:cNvPr>
            <p:cNvSpPr/>
            <p:nvPr/>
          </p:nvSpPr>
          <p:spPr>
            <a:xfrm>
              <a:off x="-2078801" y="9595055"/>
              <a:ext cx="4114801" cy="1987345"/>
            </a:xfrm>
            <a:prstGeom prst="arc">
              <a:avLst/>
            </a:prstGeom>
            <a:ln w="644525">
              <a:solidFill>
                <a:srgbClr val="AECF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11" name="Arco 10">
              <a:extLst>
                <a:ext uri="{FF2B5EF4-FFF2-40B4-BE49-F238E27FC236}">
                  <a16:creationId xmlns:a16="http://schemas.microsoft.com/office/drawing/2014/main" id="{B3D7F9A2-9037-9355-3484-20B34839DD87}"/>
                </a:ext>
              </a:extLst>
            </p:cNvPr>
            <p:cNvSpPr/>
            <p:nvPr/>
          </p:nvSpPr>
          <p:spPr>
            <a:xfrm rot="10800000">
              <a:off x="6057900" y="-2209800"/>
              <a:ext cx="1638300" cy="4324350"/>
            </a:xfrm>
            <a:prstGeom prst="arc">
              <a:avLst/>
            </a:prstGeom>
            <a:ln w="644525">
              <a:solidFill>
                <a:srgbClr val="FBB1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12" name="Arco 11">
              <a:extLst>
                <a:ext uri="{FF2B5EF4-FFF2-40B4-BE49-F238E27FC236}">
                  <a16:creationId xmlns:a16="http://schemas.microsoft.com/office/drawing/2014/main" id="{F356D03D-F0D7-F6FC-A779-EB5E80CF4F4A}"/>
                </a:ext>
              </a:extLst>
            </p:cNvPr>
            <p:cNvSpPr/>
            <p:nvPr/>
          </p:nvSpPr>
          <p:spPr>
            <a:xfrm rot="10800000">
              <a:off x="6629400" y="-1828800"/>
              <a:ext cx="717894" cy="3543300"/>
            </a:xfrm>
            <a:prstGeom prst="arc">
              <a:avLst/>
            </a:prstGeom>
            <a:ln w="644525">
              <a:solidFill>
                <a:srgbClr val="AECF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</p:grpSp>
      <p:sp>
        <p:nvSpPr>
          <p:cNvPr id="14" name="Retângulo 13">
            <a:extLst>
              <a:ext uri="{FF2B5EF4-FFF2-40B4-BE49-F238E27FC236}">
                <a16:creationId xmlns:a16="http://schemas.microsoft.com/office/drawing/2014/main" id="{70F5081D-8BFB-0F67-D9C4-1AF6C49C72FF}"/>
              </a:ext>
            </a:extLst>
          </p:cNvPr>
          <p:cNvSpPr/>
          <p:nvPr/>
        </p:nvSpPr>
        <p:spPr>
          <a:xfrm>
            <a:off x="915145" y="1584721"/>
            <a:ext cx="2551956" cy="1770759"/>
          </a:xfrm>
          <a:prstGeom prst="rect">
            <a:avLst/>
          </a:prstGeom>
          <a:solidFill>
            <a:srgbClr val="689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6EAC6C9-A3A3-F800-1DC0-7DA3CB8F1064}"/>
              </a:ext>
            </a:extLst>
          </p:cNvPr>
          <p:cNvSpPr/>
          <p:nvPr/>
        </p:nvSpPr>
        <p:spPr>
          <a:xfrm>
            <a:off x="915144" y="4174831"/>
            <a:ext cx="2619427" cy="1123447"/>
          </a:xfrm>
          <a:prstGeom prst="rect">
            <a:avLst/>
          </a:prstGeom>
          <a:solidFill>
            <a:srgbClr val="689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99A3972-81F8-9796-6B5C-6E1EA5623C87}"/>
              </a:ext>
            </a:extLst>
          </p:cNvPr>
          <p:cNvSpPr/>
          <p:nvPr/>
        </p:nvSpPr>
        <p:spPr>
          <a:xfrm>
            <a:off x="284517" y="1387632"/>
            <a:ext cx="630627" cy="2123851"/>
          </a:xfrm>
          <a:prstGeom prst="rect">
            <a:avLst/>
          </a:prstGeom>
          <a:solidFill>
            <a:srgbClr val="E096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417374E2-25F5-9AF3-EE17-5106039DB4FA}"/>
              </a:ext>
            </a:extLst>
          </p:cNvPr>
          <p:cNvSpPr/>
          <p:nvPr/>
        </p:nvSpPr>
        <p:spPr>
          <a:xfrm>
            <a:off x="296278" y="3690873"/>
            <a:ext cx="630627" cy="1948508"/>
          </a:xfrm>
          <a:prstGeom prst="rect">
            <a:avLst/>
          </a:prstGeom>
          <a:solidFill>
            <a:srgbClr val="83B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A2CE167-1647-849E-02E8-81CC00B4492F}"/>
              </a:ext>
            </a:extLst>
          </p:cNvPr>
          <p:cNvSpPr txBox="1"/>
          <p:nvPr/>
        </p:nvSpPr>
        <p:spPr>
          <a:xfrm>
            <a:off x="2424636" y="991736"/>
            <a:ext cx="2443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83B093"/>
                </a:solidFill>
                <a:latin typeface="Costanera-ExtraBold" panose="00000900000000000000" pitchFamily="2" charset="0"/>
              </a:rPr>
              <a:t>Shakes &amp; Snacks</a:t>
            </a:r>
          </a:p>
        </p:txBody>
      </p:sp>
      <p:pic>
        <p:nvPicPr>
          <p:cNvPr id="21" name="Imagem 20" descr="Ícone&#10;&#10;Descrição gerada automaticamente">
            <a:extLst>
              <a:ext uri="{FF2B5EF4-FFF2-40B4-BE49-F238E27FC236}">
                <a16:creationId xmlns:a16="http://schemas.microsoft.com/office/drawing/2014/main" id="{00377EC3-71B7-75EB-50ED-2958B2DB8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840" y="125653"/>
            <a:ext cx="1402493" cy="924136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D0E7AF1A-ACC6-9CC6-D60F-04EF9975F924}"/>
              </a:ext>
            </a:extLst>
          </p:cNvPr>
          <p:cNvSpPr txBox="1"/>
          <p:nvPr/>
        </p:nvSpPr>
        <p:spPr>
          <a:xfrm rot="16200000">
            <a:off x="-1449" y="2164724"/>
            <a:ext cx="1177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Arial Nova" panose="020B0504020202020204" pitchFamily="34" charset="0"/>
              </a:rPr>
              <a:t>Sucos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AA243C72-D8EB-30C3-6C53-F82EC9E16BD8}"/>
              </a:ext>
            </a:extLst>
          </p:cNvPr>
          <p:cNvSpPr txBox="1"/>
          <p:nvPr/>
        </p:nvSpPr>
        <p:spPr>
          <a:xfrm rot="16200000">
            <a:off x="-275742" y="4474943"/>
            <a:ext cx="1768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err="1">
                <a:solidFill>
                  <a:schemeClr val="bg1"/>
                </a:solidFill>
                <a:latin typeface="Arial Nova" panose="020B0504020202020204" pitchFamily="34" charset="0"/>
              </a:rPr>
              <a:t>Smothies</a:t>
            </a:r>
            <a:endParaRPr lang="pt-BR" sz="28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4C2926A-B26A-3945-832A-C20C911049F1}"/>
              </a:ext>
            </a:extLst>
          </p:cNvPr>
          <p:cNvSpPr txBox="1"/>
          <p:nvPr/>
        </p:nvSpPr>
        <p:spPr>
          <a:xfrm>
            <a:off x="952876" y="1543050"/>
            <a:ext cx="1361552" cy="2123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>
                <a:solidFill>
                  <a:schemeClr val="bg1"/>
                </a:solidFill>
                <a:latin typeface="Comic Sans MS" panose="030F0702030302020204" pitchFamily="66" charset="0"/>
              </a:rPr>
              <a:t>Acerola:</a:t>
            </a:r>
          </a:p>
          <a:p>
            <a:pPr>
              <a:lnSpc>
                <a:spcPct val="150000"/>
              </a:lnSpc>
            </a:pPr>
            <a:r>
              <a:rPr lang="pt-BR" dirty="0">
                <a:solidFill>
                  <a:schemeClr val="bg1"/>
                </a:solidFill>
                <a:latin typeface="Comic Sans MS" panose="030F0702030302020204" pitchFamily="66" charset="0"/>
              </a:rPr>
              <a:t>Abacaxi:                   </a:t>
            </a:r>
          </a:p>
          <a:p>
            <a:pPr>
              <a:lnSpc>
                <a:spcPct val="150000"/>
              </a:lnSpc>
            </a:pPr>
            <a:r>
              <a:rPr lang="pt-BR" dirty="0" err="1">
                <a:solidFill>
                  <a:schemeClr val="bg1"/>
                </a:solidFill>
                <a:latin typeface="Comic Sans MS" panose="030F0702030302020204" pitchFamily="66" charset="0"/>
              </a:rPr>
              <a:t>Cajú</a:t>
            </a:r>
            <a:r>
              <a:rPr lang="pt-BR" dirty="0">
                <a:solidFill>
                  <a:schemeClr val="bg1"/>
                </a:solidFill>
                <a:latin typeface="Comic Sans MS" panose="030F0702030302020204" pitchFamily="66" charset="0"/>
              </a:rPr>
              <a:t>:                    </a:t>
            </a:r>
          </a:p>
          <a:p>
            <a:pPr>
              <a:lnSpc>
                <a:spcPct val="150000"/>
              </a:lnSpc>
            </a:pPr>
            <a:r>
              <a:rPr lang="pt-BR" dirty="0">
                <a:solidFill>
                  <a:schemeClr val="bg1"/>
                </a:solidFill>
                <a:latin typeface="Comic Sans MS" panose="030F0702030302020204" pitchFamily="66" charset="0"/>
              </a:rPr>
              <a:t>Morango:</a:t>
            </a:r>
          </a:p>
          <a:p>
            <a:pPr>
              <a:lnSpc>
                <a:spcPct val="150000"/>
              </a:lnSpc>
            </a:pPr>
            <a:endParaRPr lang="pt-B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F7CEC71-EB9D-F0AC-C7E3-25123B890716}"/>
              </a:ext>
            </a:extLst>
          </p:cNvPr>
          <p:cNvSpPr txBox="1"/>
          <p:nvPr/>
        </p:nvSpPr>
        <p:spPr>
          <a:xfrm>
            <a:off x="2446895" y="1647194"/>
            <a:ext cx="148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Comic Sans MS" panose="030F0702030302020204" pitchFamily="66" charset="0"/>
              </a:rPr>
              <a:t>R$ 5,00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0E36708-2E99-085D-F954-FC86951933A9}"/>
              </a:ext>
            </a:extLst>
          </p:cNvPr>
          <p:cNvSpPr txBox="1"/>
          <p:nvPr/>
        </p:nvSpPr>
        <p:spPr>
          <a:xfrm>
            <a:off x="2440789" y="2057002"/>
            <a:ext cx="148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Comic Sans MS" panose="030F0702030302020204" pitchFamily="66" charset="0"/>
              </a:rPr>
              <a:t>R$ 5,00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41E5731-F6D5-96FB-E117-75273B92F1CC}"/>
              </a:ext>
            </a:extLst>
          </p:cNvPr>
          <p:cNvSpPr txBox="1"/>
          <p:nvPr/>
        </p:nvSpPr>
        <p:spPr>
          <a:xfrm>
            <a:off x="2441293" y="2455894"/>
            <a:ext cx="148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Comic Sans MS" panose="030F0702030302020204" pitchFamily="66" charset="0"/>
              </a:rPr>
              <a:t>R$ 6,00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E31630F1-B807-F948-41B2-4CEF2AE16C80}"/>
              </a:ext>
            </a:extLst>
          </p:cNvPr>
          <p:cNvSpPr txBox="1"/>
          <p:nvPr/>
        </p:nvSpPr>
        <p:spPr>
          <a:xfrm>
            <a:off x="2432995" y="2884434"/>
            <a:ext cx="148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Comic Sans MS" panose="030F0702030302020204" pitchFamily="66" charset="0"/>
              </a:rPr>
              <a:t>R$ 7,00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CA58BD06-45CF-D028-2C87-CC8CD4582555}"/>
              </a:ext>
            </a:extLst>
          </p:cNvPr>
          <p:cNvSpPr/>
          <p:nvPr/>
        </p:nvSpPr>
        <p:spPr>
          <a:xfrm>
            <a:off x="982615" y="4222623"/>
            <a:ext cx="2551956" cy="994882"/>
          </a:xfrm>
          <a:prstGeom prst="rect">
            <a:avLst/>
          </a:prstGeom>
          <a:solidFill>
            <a:srgbClr val="689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5DD9B5C-0ADE-EFE4-A0E6-9ED6FD5C42F5}"/>
              </a:ext>
            </a:extLst>
          </p:cNvPr>
          <p:cNvSpPr txBox="1"/>
          <p:nvPr/>
        </p:nvSpPr>
        <p:spPr>
          <a:xfrm>
            <a:off x="1020346" y="4180952"/>
            <a:ext cx="1361552" cy="877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>
                <a:solidFill>
                  <a:schemeClr val="bg1"/>
                </a:solidFill>
                <a:latin typeface="Comic Sans MS" panose="030F0702030302020204" pitchFamily="66" charset="0"/>
              </a:rPr>
              <a:t>Morango:</a:t>
            </a:r>
          </a:p>
          <a:p>
            <a:pPr>
              <a:lnSpc>
                <a:spcPct val="150000"/>
              </a:lnSpc>
            </a:pPr>
            <a:r>
              <a:rPr lang="pt-BR" dirty="0">
                <a:solidFill>
                  <a:schemeClr val="bg1"/>
                </a:solidFill>
                <a:latin typeface="Comic Sans MS" panose="030F0702030302020204" pitchFamily="66" charset="0"/>
              </a:rPr>
              <a:t>Chocolate: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9F40385A-751D-2856-CF59-7FFC5B725B7F}"/>
              </a:ext>
            </a:extLst>
          </p:cNvPr>
          <p:cNvSpPr txBox="1"/>
          <p:nvPr/>
        </p:nvSpPr>
        <p:spPr>
          <a:xfrm>
            <a:off x="2190848" y="4270202"/>
            <a:ext cx="148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Comic Sans MS" panose="030F0702030302020204" pitchFamily="66" charset="0"/>
              </a:rPr>
              <a:t>R$ 12,00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157A00D-F3E1-5341-428C-162E4B27C83A}"/>
              </a:ext>
            </a:extLst>
          </p:cNvPr>
          <p:cNvSpPr txBox="1"/>
          <p:nvPr/>
        </p:nvSpPr>
        <p:spPr>
          <a:xfrm>
            <a:off x="2213421" y="4642360"/>
            <a:ext cx="148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Comic Sans MS" panose="030F0702030302020204" pitchFamily="66" charset="0"/>
              </a:rPr>
              <a:t>R$ 12,00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589E812C-5AD3-1E61-E26D-C0CB3D389218}"/>
              </a:ext>
            </a:extLst>
          </p:cNvPr>
          <p:cNvSpPr/>
          <p:nvPr/>
        </p:nvSpPr>
        <p:spPr>
          <a:xfrm>
            <a:off x="562177" y="6642630"/>
            <a:ext cx="2384420" cy="579620"/>
          </a:xfrm>
          <a:prstGeom prst="rect">
            <a:avLst/>
          </a:prstGeom>
          <a:solidFill>
            <a:srgbClr val="689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A754EABB-A455-BB60-B68A-E36289F99499}"/>
              </a:ext>
            </a:extLst>
          </p:cNvPr>
          <p:cNvSpPr/>
          <p:nvPr/>
        </p:nvSpPr>
        <p:spPr>
          <a:xfrm rot="5400000">
            <a:off x="1533061" y="5189993"/>
            <a:ext cx="431138" cy="2489838"/>
          </a:xfrm>
          <a:prstGeom prst="rect">
            <a:avLst/>
          </a:prstGeom>
          <a:solidFill>
            <a:srgbClr val="E096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0497EEC4-6634-7058-505F-2ADA8A749441}"/>
              </a:ext>
            </a:extLst>
          </p:cNvPr>
          <p:cNvSpPr txBox="1"/>
          <p:nvPr/>
        </p:nvSpPr>
        <p:spPr>
          <a:xfrm>
            <a:off x="340352" y="6223093"/>
            <a:ext cx="2860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Arial Nova" panose="020B0504020202020204" pitchFamily="34" charset="0"/>
              </a:rPr>
              <a:t>Salada de Frutas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491EE23F-2F06-63B8-EFA1-284A498D2B24}"/>
              </a:ext>
            </a:extLst>
          </p:cNvPr>
          <p:cNvSpPr txBox="1"/>
          <p:nvPr/>
        </p:nvSpPr>
        <p:spPr>
          <a:xfrm>
            <a:off x="1103589" y="6821077"/>
            <a:ext cx="148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Comic Sans MS" panose="030F0702030302020204" pitchFamily="66" charset="0"/>
              </a:rPr>
              <a:t>R$ 10,00</a:t>
            </a:r>
          </a:p>
        </p:txBody>
      </p:sp>
      <p:pic>
        <p:nvPicPr>
          <p:cNvPr id="1034" name="Picture 10" descr="Strawberry and yogurt smoothie on a cutting board with straw, recipe">
            <a:extLst>
              <a:ext uri="{FF2B5EF4-FFF2-40B4-BE49-F238E27FC236}">
                <a16:creationId xmlns:a16="http://schemas.microsoft.com/office/drawing/2014/main" id="{473FC731-D023-CE4B-AB93-C869077E6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496" y="3845913"/>
            <a:ext cx="2424636" cy="161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rco-íris de sucos: receitas e benefícios das frutas de cada cor | CLAUDIA">
            <a:extLst>
              <a:ext uri="{FF2B5EF4-FFF2-40B4-BE49-F238E27FC236}">
                <a16:creationId xmlns:a16="http://schemas.microsoft.com/office/drawing/2014/main" id="{B07B3823-6C53-FC8F-2420-1F6C69877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169" y="1581513"/>
            <a:ext cx="3077065" cy="173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alada de frutas no pote • Ana Maria Braga">
            <a:extLst>
              <a:ext uri="{FF2B5EF4-FFF2-40B4-BE49-F238E27FC236}">
                <a16:creationId xmlns:a16="http://schemas.microsoft.com/office/drawing/2014/main" id="{0C8B635F-46B1-70D7-87C9-69BDA27983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6" r="6455"/>
          <a:stretch/>
        </p:blipFill>
        <p:spPr bwMode="auto">
          <a:xfrm>
            <a:off x="284517" y="7235173"/>
            <a:ext cx="3073824" cy="195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95D7570D-24F6-A23B-2A4B-8D268366E54E}"/>
              </a:ext>
            </a:extLst>
          </p:cNvPr>
          <p:cNvSpPr/>
          <p:nvPr/>
        </p:nvSpPr>
        <p:spPr>
          <a:xfrm>
            <a:off x="4230534" y="6544015"/>
            <a:ext cx="1827366" cy="1123447"/>
          </a:xfrm>
          <a:prstGeom prst="rect">
            <a:avLst/>
          </a:prstGeom>
          <a:solidFill>
            <a:srgbClr val="689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2FBD7C9-575A-8901-38FB-A60B443D6F5D}"/>
              </a:ext>
            </a:extLst>
          </p:cNvPr>
          <p:cNvSpPr/>
          <p:nvPr/>
        </p:nvSpPr>
        <p:spPr>
          <a:xfrm rot="5400000">
            <a:off x="4922145" y="5374185"/>
            <a:ext cx="423288" cy="1948508"/>
          </a:xfrm>
          <a:prstGeom prst="rect">
            <a:avLst/>
          </a:prstGeom>
          <a:solidFill>
            <a:srgbClr val="83B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8048A89-72C3-AF6C-816B-209CD5EFE8DB}"/>
              </a:ext>
            </a:extLst>
          </p:cNvPr>
          <p:cNvSpPr txBox="1"/>
          <p:nvPr/>
        </p:nvSpPr>
        <p:spPr>
          <a:xfrm>
            <a:off x="4498424" y="6063761"/>
            <a:ext cx="1155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rial Nova" panose="020B0504020202020204" pitchFamily="34" charset="0"/>
              </a:rPr>
              <a:t>Chips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9AB04D7E-9563-556D-6B54-CE9937A1F9A1}"/>
              </a:ext>
            </a:extLst>
          </p:cNvPr>
          <p:cNvSpPr/>
          <p:nvPr/>
        </p:nvSpPr>
        <p:spPr>
          <a:xfrm>
            <a:off x="4238483" y="6591807"/>
            <a:ext cx="1782198" cy="994882"/>
          </a:xfrm>
          <a:prstGeom prst="rect">
            <a:avLst/>
          </a:prstGeom>
          <a:solidFill>
            <a:srgbClr val="689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6148EB6-A485-E081-34FD-5574010107BA}"/>
              </a:ext>
            </a:extLst>
          </p:cNvPr>
          <p:cNvSpPr txBox="1"/>
          <p:nvPr/>
        </p:nvSpPr>
        <p:spPr>
          <a:xfrm>
            <a:off x="4440798" y="6484515"/>
            <a:ext cx="1513706" cy="877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bg1"/>
                </a:solidFill>
                <a:latin typeface="Comic Sans MS" panose="030F0702030302020204" pitchFamily="66" charset="0"/>
              </a:rPr>
              <a:t>Batata doce</a:t>
            </a:r>
          </a:p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bg1"/>
                </a:solidFill>
                <a:latin typeface="Comic Sans MS" panose="030F0702030302020204" pitchFamily="66" charset="0"/>
              </a:rPr>
              <a:t>Macaxeira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463CC476-1113-173A-0AC0-A38028C30341}"/>
              </a:ext>
            </a:extLst>
          </p:cNvPr>
          <p:cNvSpPr txBox="1"/>
          <p:nvPr/>
        </p:nvSpPr>
        <p:spPr>
          <a:xfrm>
            <a:off x="4537318" y="7322006"/>
            <a:ext cx="148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Comic Sans MS" panose="030F0702030302020204" pitchFamily="66" charset="0"/>
              </a:rPr>
              <a:t>R$ 7,00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490E641F-7A55-5CD0-FA8E-D9C170E4663E}"/>
              </a:ext>
            </a:extLst>
          </p:cNvPr>
          <p:cNvSpPr txBox="1"/>
          <p:nvPr/>
        </p:nvSpPr>
        <p:spPr>
          <a:xfrm>
            <a:off x="4913889" y="6684319"/>
            <a:ext cx="537623" cy="461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>
                <a:solidFill>
                  <a:schemeClr val="bg1"/>
                </a:solidFill>
                <a:latin typeface="Comic Sans MS" panose="030F0702030302020204" pitchFamily="66" charset="0"/>
              </a:rPr>
              <a:t>ou</a:t>
            </a:r>
          </a:p>
        </p:txBody>
      </p:sp>
      <p:pic>
        <p:nvPicPr>
          <p:cNvPr id="36" name="Imagem 35" descr="Uma imagem contendo no interior, mesa, comida, cheio&#10;&#10;Descrição gerada automaticamente">
            <a:extLst>
              <a:ext uri="{FF2B5EF4-FFF2-40B4-BE49-F238E27FC236}">
                <a16:creationId xmlns:a16="http://schemas.microsoft.com/office/drawing/2014/main" id="{713A7392-7203-68A5-0FB8-36A783C67E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62"/>
          <a:stretch/>
        </p:blipFill>
        <p:spPr>
          <a:xfrm>
            <a:off x="4049867" y="7705039"/>
            <a:ext cx="2295568" cy="206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30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Agrupar 12">
            <a:extLst>
              <a:ext uri="{FF2B5EF4-FFF2-40B4-BE49-F238E27FC236}">
                <a16:creationId xmlns:a16="http://schemas.microsoft.com/office/drawing/2014/main" id="{C6D4274D-28A2-6894-588A-09382CF8F47A}"/>
              </a:ext>
            </a:extLst>
          </p:cNvPr>
          <p:cNvGrpSpPr/>
          <p:nvPr/>
        </p:nvGrpSpPr>
        <p:grpSpPr>
          <a:xfrm>
            <a:off x="-4067175" y="-2209800"/>
            <a:ext cx="11763375" cy="14825662"/>
            <a:chOff x="-4067175" y="-2209800"/>
            <a:chExt cx="11763375" cy="14825662"/>
          </a:xfrm>
        </p:grpSpPr>
        <p:sp>
          <p:nvSpPr>
            <p:cNvPr id="6" name="Arco 5">
              <a:extLst>
                <a:ext uri="{FF2B5EF4-FFF2-40B4-BE49-F238E27FC236}">
                  <a16:creationId xmlns:a16="http://schemas.microsoft.com/office/drawing/2014/main" id="{57CEEDE1-24FB-76C3-3B5A-89A8D3AE06B3}"/>
                </a:ext>
              </a:extLst>
            </p:cNvPr>
            <p:cNvSpPr/>
            <p:nvPr/>
          </p:nvSpPr>
          <p:spPr>
            <a:xfrm>
              <a:off x="-4067175" y="7196137"/>
              <a:ext cx="8134350" cy="5419725"/>
            </a:xfrm>
            <a:prstGeom prst="arc">
              <a:avLst/>
            </a:prstGeom>
            <a:ln w="644525">
              <a:solidFill>
                <a:srgbClr val="FBB1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7" name="Arco 6">
              <a:extLst>
                <a:ext uri="{FF2B5EF4-FFF2-40B4-BE49-F238E27FC236}">
                  <a16:creationId xmlns:a16="http://schemas.microsoft.com/office/drawing/2014/main" id="{C5EA42E6-AFD2-0D84-F4E6-02D01FB379F8}"/>
                </a:ext>
              </a:extLst>
            </p:cNvPr>
            <p:cNvSpPr/>
            <p:nvPr/>
          </p:nvSpPr>
          <p:spPr>
            <a:xfrm>
              <a:off x="-3467100" y="7816645"/>
              <a:ext cx="6934200" cy="4261055"/>
            </a:xfrm>
            <a:prstGeom prst="arc">
              <a:avLst/>
            </a:prstGeom>
            <a:ln w="644525">
              <a:solidFill>
                <a:srgbClr val="AECF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 dirty="0"/>
            </a:p>
          </p:txBody>
        </p:sp>
        <p:sp>
          <p:nvSpPr>
            <p:cNvPr id="9" name="Arco 8">
              <a:extLst>
                <a:ext uri="{FF2B5EF4-FFF2-40B4-BE49-F238E27FC236}">
                  <a16:creationId xmlns:a16="http://schemas.microsoft.com/office/drawing/2014/main" id="{906FF2B7-ABFE-2A41-A06F-FF38A93C6740}"/>
                </a:ext>
              </a:extLst>
            </p:cNvPr>
            <p:cNvSpPr/>
            <p:nvPr/>
          </p:nvSpPr>
          <p:spPr>
            <a:xfrm>
              <a:off x="-2895601" y="8458200"/>
              <a:ext cx="5748403" cy="3124200"/>
            </a:xfrm>
            <a:prstGeom prst="arc">
              <a:avLst/>
            </a:prstGeom>
            <a:ln w="644525">
              <a:solidFill>
                <a:srgbClr val="FBB1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10" name="Arco 9">
              <a:extLst>
                <a:ext uri="{FF2B5EF4-FFF2-40B4-BE49-F238E27FC236}">
                  <a16:creationId xmlns:a16="http://schemas.microsoft.com/office/drawing/2014/main" id="{134BAA1D-1D6D-C314-4F41-91825387A7F2}"/>
                </a:ext>
              </a:extLst>
            </p:cNvPr>
            <p:cNvSpPr/>
            <p:nvPr/>
          </p:nvSpPr>
          <p:spPr>
            <a:xfrm>
              <a:off x="-2078801" y="9595055"/>
              <a:ext cx="4114801" cy="1987345"/>
            </a:xfrm>
            <a:prstGeom prst="arc">
              <a:avLst/>
            </a:prstGeom>
            <a:ln w="644525">
              <a:solidFill>
                <a:srgbClr val="AECF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11" name="Arco 10">
              <a:extLst>
                <a:ext uri="{FF2B5EF4-FFF2-40B4-BE49-F238E27FC236}">
                  <a16:creationId xmlns:a16="http://schemas.microsoft.com/office/drawing/2014/main" id="{B3D7F9A2-9037-9355-3484-20B34839DD87}"/>
                </a:ext>
              </a:extLst>
            </p:cNvPr>
            <p:cNvSpPr/>
            <p:nvPr/>
          </p:nvSpPr>
          <p:spPr>
            <a:xfrm rot="10800000">
              <a:off x="6057900" y="-2209800"/>
              <a:ext cx="1638300" cy="4324350"/>
            </a:xfrm>
            <a:prstGeom prst="arc">
              <a:avLst/>
            </a:prstGeom>
            <a:ln w="644525">
              <a:solidFill>
                <a:srgbClr val="FBB1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12" name="Arco 11">
              <a:extLst>
                <a:ext uri="{FF2B5EF4-FFF2-40B4-BE49-F238E27FC236}">
                  <a16:creationId xmlns:a16="http://schemas.microsoft.com/office/drawing/2014/main" id="{F356D03D-F0D7-F6FC-A779-EB5E80CF4F4A}"/>
                </a:ext>
              </a:extLst>
            </p:cNvPr>
            <p:cNvSpPr/>
            <p:nvPr/>
          </p:nvSpPr>
          <p:spPr>
            <a:xfrm rot="10800000">
              <a:off x="6629400" y="-1828800"/>
              <a:ext cx="717894" cy="3543300"/>
            </a:xfrm>
            <a:prstGeom prst="arc">
              <a:avLst/>
            </a:prstGeom>
            <a:ln w="644525">
              <a:solidFill>
                <a:srgbClr val="AECF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</p:grpSp>
      <p:sp>
        <p:nvSpPr>
          <p:cNvPr id="14" name="Retângulo 13">
            <a:extLst>
              <a:ext uri="{FF2B5EF4-FFF2-40B4-BE49-F238E27FC236}">
                <a16:creationId xmlns:a16="http://schemas.microsoft.com/office/drawing/2014/main" id="{70F5081D-8BFB-0F67-D9C4-1AF6C49C72FF}"/>
              </a:ext>
            </a:extLst>
          </p:cNvPr>
          <p:cNvSpPr/>
          <p:nvPr/>
        </p:nvSpPr>
        <p:spPr>
          <a:xfrm>
            <a:off x="927843" y="1929164"/>
            <a:ext cx="3174189" cy="1131067"/>
          </a:xfrm>
          <a:prstGeom prst="rect">
            <a:avLst/>
          </a:prstGeom>
          <a:solidFill>
            <a:srgbClr val="689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07D5617-8C9A-3AB0-32FD-CB58F9082DA7}"/>
              </a:ext>
            </a:extLst>
          </p:cNvPr>
          <p:cNvSpPr/>
          <p:nvPr/>
        </p:nvSpPr>
        <p:spPr>
          <a:xfrm>
            <a:off x="1046808" y="5386387"/>
            <a:ext cx="2860312" cy="710611"/>
          </a:xfrm>
          <a:prstGeom prst="rect">
            <a:avLst/>
          </a:prstGeom>
          <a:solidFill>
            <a:srgbClr val="689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99A3972-81F8-9796-6B5C-6E1EA5623C87}"/>
              </a:ext>
            </a:extLst>
          </p:cNvPr>
          <p:cNvSpPr/>
          <p:nvPr/>
        </p:nvSpPr>
        <p:spPr>
          <a:xfrm>
            <a:off x="325844" y="1725562"/>
            <a:ext cx="608569" cy="1486455"/>
          </a:xfrm>
          <a:prstGeom prst="rect">
            <a:avLst/>
          </a:prstGeom>
          <a:solidFill>
            <a:srgbClr val="E096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A2CE167-1647-849E-02E8-81CC00B4492F}"/>
              </a:ext>
            </a:extLst>
          </p:cNvPr>
          <p:cNvSpPr txBox="1"/>
          <p:nvPr/>
        </p:nvSpPr>
        <p:spPr>
          <a:xfrm>
            <a:off x="2424636" y="991736"/>
            <a:ext cx="2443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83B093"/>
                </a:solidFill>
                <a:latin typeface="Costanera-ExtraBold" panose="00000900000000000000" pitchFamily="2" charset="0"/>
              </a:rPr>
              <a:t>Shakes &amp; Snacks</a:t>
            </a:r>
          </a:p>
        </p:txBody>
      </p:sp>
      <p:pic>
        <p:nvPicPr>
          <p:cNvPr id="21" name="Imagem 20" descr="Ícone&#10;&#10;Descrição gerada automaticamente">
            <a:extLst>
              <a:ext uri="{FF2B5EF4-FFF2-40B4-BE49-F238E27FC236}">
                <a16:creationId xmlns:a16="http://schemas.microsoft.com/office/drawing/2014/main" id="{00377EC3-71B7-75EB-50ED-2958B2DB8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840" y="125653"/>
            <a:ext cx="1402493" cy="924136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D0E7AF1A-ACC6-9CC6-D60F-04EF9975F924}"/>
              </a:ext>
            </a:extLst>
          </p:cNvPr>
          <p:cNvSpPr txBox="1"/>
          <p:nvPr/>
        </p:nvSpPr>
        <p:spPr>
          <a:xfrm rot="16200000">
            <a:off x="363516" y="2106779"/>
            <a:ext cx="8787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Arial Nova" panose="020B0504020202020204" pitchFamily="34" charset="0"/>
              </a:rPr>
              <a:t>Açaí</a:t>
            </a:r>
          </a:p>
          <a:p>
            <a:pPr algn="ctr"/>
            <a:endParaRPr lang="pt-BR" sz="2800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D987D6EC-C643-0250-9B4D-90AB274B07D4}"/>
              </a:ext>
            </a:extLst>
          </p:cNvPr>
          <p:cNvSpPr/>
          <p:nvPr/>
        </p:nvSpPr>
        <p:spPr>
          <a:xfrm>
            <a:off x="340155" y="5157341"/>
            <a:ext cx="718387" cy="1159867"/>
          </a:xfrm>
          <a:prstGeom prst="rect">
            <a:avLst/>
          </a:prstGeom>
          <a:solidFill>
            <a:srgbClr val="E096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B029647-0A16-59BF-9FE9-00154F5AB7F9}"/>
              </a:ext>
            </a:extLst>
          </p:cNvPr>
          <p:cNvSpPr txBox="1"/>
          <p:nvPr/>
        </p:nvSpPr>
        <p:spPr>
          <a:xfrm rot="16200000">
            <a:off x="-348508" y="5565753"/>
            <a:ext cx="1993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Arial Nova" panose="020B0504020202020204" pitchFamily="34" charset="0"/>
              </a:rPr>
              <a:t>Frisante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4C2926A-B26A-3945-832A-C20C911049F1}"/>
              </a:ext>
            </a:extLst>
          </p:cNvPr>
          <p:cNvSpPr txBox="1"/>
          <p:nvPr/>
        </p:nvSpPr>
        <p:spPr>
          <a:xfrm>
            <a:off x="927843" y="1887443"/>
            <a:ext cx="3174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Comic Sans MS" panose="030F0702030302020204" pitchFamily="66" charset="0"/>
              </a:rPr>
              <a:t>Açaí com granola, </a:t>
            </a:r>
            <a:r>
              <a:rPr lang="pt-BR" dirty="0" err="1">
                <a:solidFill>
                  <a:schemeClr val="bg1"/>
                </a:solidFill>
                <a:latin typeface="Comic Sans MS" panose="030F0702030302020204" pitchFamily="66" charset="0"/>
              </a:rPr>
              <a:t>amendoin</a:t>
            </a:r>
            <a:r>
              <a:rPr lang="pt-BR" dirty="0">
                <a:solidFill>
                  <a:schemeClr val="bg1"/>
                </a:solidFill>
                <a:latin typeface="Comic Sans MS" panose="030F0702030302020204" pitchFamily="66" charset="0"/>
              </a:rPr>
              <a:t> e leite em pó. </a:t>
            </a:r>
            <a:r>
              <a:rPr lang="pt-BR" sz="1400" dirty="0">
                <a:solidFill>
                  <a:schemeClr val="bg1"/>
                </a:solidFill>
                <a:latin typeface="Comic Sans MS" panose="030F0702030302020204" pitchFamily="66" charset="0"/>
              </a:rPr>
              <a:t>(300ml)</a:t>
            </a:r>
            <a:endParaRPr lang="pt-B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F7CEC71-EB9D-F0AC-C7E3-25123B890716}"/>
              </a:ext>
            </a:extLst>
          </p:cNvPr>
          <p:cNvSpPr txBox="1"/>
          <p:nvPr/>
        </p:nvSpPr>
        <p:spPr>
          <a:xfrm>
            <a:off x="1727086" y="2590256"/>
            <a:ext cx="148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mic Sans MS" panose="030F0702030302020204" pitchFamily="66" charset="0"/>
              </a:rPr>
              <a:t>R$ 12,00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D4215E67-0309-482B-3735-7A54F590B1BA}"/>
              </a:ext>
            </a:extLst>
          </p:cNvPr>
          <p:cNvSpPr txBox="1"/>
          <p:nvPr/>
        </p:nvSpPr>
        <p:spPr>
          <a:xfrm>
            <a:off x="957340" y="5420313"/>
            <a:ext cx="303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Comic Sans MS" panose="030F0702030302020204" pitchFamily="66" charset="0"/>
              </a:rPr>
              <a:t>Moscatel Branco ou Rosé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A602E3EA-93BC-EE0A-F7B2-C88C3FBE8448}"/>
              </a:ext>
            </a:extLst>
          </p:cNvPr>
          <p:cNvSpPr txBox="1"/>
          <p:nvPr/>
        </p:nvSpPr>
        <p:spPr>
          <a:xfrm>
            <a:off x="1793623" y="5693743"/>
            <a:ext cx="148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mic Sans MS" panose="030F0702030302020204" pitchFamily="66" charset="0"/>
              </a:rPr>
              <a:t>R$ 12,00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47EA95F-58E6-1C16-EB22-B2152EAC4168}"/>
              </a:ext>
            </a:extLst>
          </p:cNvPr>
          <p:cNvSpPr/>
          <p:nvPr/>
        </p:nvSpPr>
        <p:spPr>
          <a:xfrm>
            <a:off x="927843" y="3615336"/>
            <a:ext cx="3284454" cy="1057103"/>
          </a:xfrm>
          <a:prstGeom prst="rect">
            <a:avLst/>
          </a:prstGeom>
          <a:solidFill>
            <a:srgbClr val="689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BC199F2-621A-DE6C-F1D0-CD022A1F4960}"/>
              </a:ext>
            </a:extLst>
          </p:cNvPr>
          <p:cNvSpPr/>
          <p:nvPr/>
        </p:nvSpPr>
        <p:spPr>
          <a:xfrm>
            <a:off x="319433" y="3436468"/>
            <a:ext cx="615140" cy="1432474"/>
          </a:xfrm>
          <a:prstGeom prst="rect">
            <a:avLst/>
          </a:prstGeom>
          <a:solidFill>
            <a:srgbClr val="83B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B40BC23-56D8-C588-3EC4-786B25AE0C66}"/>
              </a:ext>
            </a:extLst>
          </p:cNvPr>
          <p:cNvSpPr txBox="1"/>
          <p:nvPr/>
        </p:nvSpPr>
        <p:spPr>
          <a:xfrm rot="16200000">
            <a:off x="-137808" y="3865645"/>
            <a:ext cx="1479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Arial Nova" panose="020B0504020202020204" pitchFamily="34" charset="0"/>
              </a:rPr>
              <a:t>Bebidas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56FE0179-80E1-0637-B963-0E8578CE3057}"/>
              </a:ext>
            </a:extLst>
          </p:cNvPr>
          <p:cNvSpPr txBox="1"/>
          <p:nvPr/>
        </p:nvSpPr>
        <p:spPr>
          <a:xfrm>
            <a:off x="911949" y="3651612"/>
            <a:ext cx="3401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Comic Sans MS" panose="030F0702030302020204" pitchFamily="66" charset="0"/>
              </a:rPr>
              <a:t>Coca-Cola, Coca-Cola zero, Fanta, Guaraná, H2O </a:t>
            </a:r>
            <a:r>
              <a:rPr lang="pt-BR" dirty="0" err="1">
                <a:solidFill>
                  <a:schemeClr val="bg1"/>
                </a:solidFill>
                <a:latin typeface="Comic Sans MS" panose="030F0702030302020204" pitchFamily="66" charset="0"/>
              </a:rPr>
              <a:t>limoneto</a:t>
            </a:r>
            <a:endParaRPr lang="pt-BR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F42125A-D50F-4EC2-1F3E-FBF7A148B918}"/>
              </a:ext>
            </a:extLst>
          </p:cNvPr>
          <p:cNvSpPr txBox="1"/>
          <p:nvPr/>
        </p:nvSpPr>
        <p:spPr>
          <a:xfrm>
            <a:off x="1904723" y="4268117"/>
            <a:ext cx="148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mic Sans MS" panose="030F0702030302020204" pitchFamily="66" charset="0"/>
              </a:rPr>
              <a:t>R$ 6,00</a:t>
            </a:r>
          </a:p>
        </p:txBody>
      </p:sp>
      <p:pic>
        <p:nvPicPr>
          <p:cNvPr id="1026" name="Picture 2" descr="Açaí brasileiro congelado em copo plástico com leite condensado, banana e  morango. fruta da amazônia. | Foto Premium | Receitas com açaí, Imagens de  sorvete, Receitas saborosas">
            <a:extLst>
              <a:ext uri="{FF2B5EF4-FFF2-40B4-BE49-F238E27FC236}">
                <a16:creationId xmlns:a16="http://schemas.microsoft.com/office/drawing/2014/main" id="{B3C7BDC9-46BB-EEED-E35C-7D1C0EF63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6" t="37290" r="15932" b="-478"/>
          <a:stretch/>
        </p:blipFill>
        <p:spPr bwMode="auto">
          <a:xfrm>
            <a:off x="4368762" y="1447410"/>
            <a:ext cx="1269782" cy="185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m 25" descr="Garrafa de bebida&#10;&#10;Descrição gerada automaticamente com confiança média">
            <a:extLst>
              <a:ext uri="{FF2B5EF4-FFF2-40B4-BE49-F238E27FC236}">
                <a16:creationId xmlns:a16="http://schemas.microsoft.com/office/drawing/2014/main" id="{D0B25ACA-8700-DC66-5E07-457ACB772E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6" t="4262" r="26181" b="9393"/>
          <a:stretch/>
        </p:blipFill>
        <p:spPr>
          <a:xfrm>
            <a:off x="5095207" y="4843230"/>
            <a:ext cx="768805" cy="1327831"/>
          </a:xfrm>
          <a:prstGeom prst="rect">
            <a:avLst/>
          </a:prstGeom>
        </p:spPr>
      </p:pic>
      <p:pic>
        <p:nvPicPr>
          <p:cNvPr id="28" name="Imagem 27" descr="Lata de bebida&#10;&#10;Descrição gerada automaticamente">
            <a:extLst>
              <a:ext uri="{FF2B5EF4-FFF2-40B4-BE49-F238E27FC236}">
                <a16:creationId xmlns:a16="http://schemas.microsoft.com/office/drawing/2014/main" id="{5CD224A0-E93B-2642-783F-384CAD0E42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7" t="9124" r="28490" b="7717"/>
          <a:stretch/>
        </p:blipFill>
        <p:spPr>
          <a:xfrm>
            <a:off x="4410993" y="4927827"/>
            <a:ext cx="721899" cy="1255026"/>
          </a:xfrm>
          <a:prstGeom prst="rect">
            <a:avLst/>
          </a:prstGeom>
        </p:spPr>
      </p:pic>
      <p:pic>
        <p:nvPicPr>
          <p:cNvPr id="42" name="Imagem 41" descr="Garrafa de refrigerante&#10;&#10;Descrição gerada automaticamente">
            <a:extLst>
              <a:ext uri="{FF2B5EF4-FFF2-40B4-BE49-F238E27FC236}">
                <a16:creationId xmlns:a16="http://schemas.microsoft.com/office/drawing/2014/main" id="{1F7BAE7E-A63B-3863-1779-2E37BD172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450" y="3342498"/>
            <a:ext cx="2600950" cy="1463035"/>
          </a:xfrm>
          <a:prstGeom prst="rect">
            <a:avLst/>
          </a:prstGeom>
        </p:spPr>
      </p:pic>
      <p:sp>
        <p:nvSpPr>
          <p:cNvPr id="30" name="Retângulo 29">
            <a:extLst>
              <a:ext uri="{FF2B5EF4-FFF2-40B4-BE49-F238E27FC236}">
                <a16:creationId xmlns:a16="http://schemas.microsoft.com/office/drawing/2014/main" id="{CBEAB5A7-0A7D-2626-B621-3023FD9A7D01}"/>
              </a:ext>
            </a:extLst>
          </p:cNvPr>
          <p:cNvSpPr/>
          <p:nvPr/>
        </p:nvSpPr>
        <p:spPr>
          <a:xfrm>
            <a:off x="1152652" y="6895772"/>
            <a:ext cx="2818758" cy="1123447"/>
          </a:xfrm>
          <a:prstGeom prst="rect">
            <a:avLst/>
          </a:prstGeom>
          <a:solidFill>
            <a:srgbClr val="689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9FDEE71F-AE6D-F3C5-21B1-37401A4E4796}"/>
              </a:ext>
            </a:extLst>
          </p:cNvPr>
          <p:cNvSpPr/>
          <p:nvPr/>
        </p:nvSpPr>
        <p:spPr>
          <a:xfrm>
            <a:off x="300983" y="6691837"/>
            <a:ext cx="862706" cy="1515692"/>
          </a:xfrm>
          <a:prstGeom prst="rect">
            <a:avLst/>
          </a:prstGeom>
          <a:solidFill>
            <a:srgbClr val="83B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4BFEB21E-9C8C-5192-4757-817656AAF7AB}"/>
              </a:ext>
            </a:extLst>
          </p:cNvPr>
          <p:cNvSpPr txBox="1"/>
          <p:nvPr/>
        </p:nvSpPr>
        <p:spPr>
          <a:xfrm rot="16200000">
            <a:off x="39490" y="6931632"/>
            <a:ext cx="16995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Arial Nova" panose="020B0504020202020204" pitchFamily="34" charset="0"/>
              </a:rPr>
              <a:t>Cappuccino </a:t>
            </a:r>
          </a:p>
          <a:p>
            <a:pPr algn="ctr"/>
            <a:r>
              <a:rPr lang="pt-BR" sz="2000" b="1" dirty="0">
                <a:solidFill>
                  <a:schemeClr val="bg1"/>
                </a:solidFill>
                <a:latin typeface="Arial Nova" panose="020B0504020202020204" pitchFamily="34" charset="0"/>
              </a:rPr>
              <a:t>Gourmet  </a:t>
            </a:r>
          </a:p>
          <a:p>
            <a:pPr algn="ctr"/>
            <a:endParaRPr lang="pt-BR" sz="20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9C609B62-F8F4-2770-DDE2-34C7982C53C9}"/>
              </a:ext>
            </a:extLst>
          </p:cNvPr>
          <p:cNvSpPr txBox="1"/>
          <p:nvPr/>
        </p:nvSpPr>
        <p:spPr>
          <a:xfrm>
            <a:off x="1091691" y="6901893"/>
            <a:ext cx="2918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  <a:latin typeface="Comic Sans MS" panose="030F0702030302020204" pitchFamily="66" charset="0"/>
              </a:rPr>
              <a:t>Com chantilly, chocolate e borda de doce de leite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4A623D04-835E-3285-73EB-FE707AB74EFF}"/>
              </a:ext>
            </a:extLst>
          </p:cNvPr>
          <p:cNvSpPr txBox="1"/>
          <p:nvPr/>
        </p:nvSpPr>
        <p:spPr>
          <a:xfrm>
            <a:off x="1820349" y="7581965"/>
            <a:ext cx="148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mic Sans MS" panose="030F0702030302020204" pitchFamily="66" charset="0"/>
              </a:rPr>
              <a:t>R$ 10,00</a:t>
            </a:r>
          </a:p>
        </p:txBody>
      </p:sp>
      <p:pic>
        <p:nvPicPr>
          <p:cNvPr id="39" name="Picture 6" descr="Café Nutella - Lokma CaféLokma Café ‹ Um espaço de café e restaurante árabe  contemporâneo">
            <a:extLst>
              <a:ext uri="{FF2B5EF4-FFF2-40B4-BE49-F238E27FC236}">
                <a16:creationId xmlns:a16="http://schemas.microsoft.com/office/drawing/2014/main" id="{4821B44A-999C-CCA0-9611-9D8FCB782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275" y="6444698"/>
            <a:ext cx="1366825" cy="177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4500822D-994E-9C29-2C3E-5EC31AF50E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5198" y="8445804"/>
            <a:ext cx="1471356" cy="1309895"/>
          </a:xfrm>
          <a:prstGeom prst="rect">
            <a:avLst/>
          </a:prstGeom>
        </p:spPr>
      </p:pic>
      <p:sp>
        <p:nvSpPr>
          <p:cNvPr id="50" name="Retângulo 49">
            <a:extLst>
              <a:ext uri="{FF2B5EF4-FFF2-40B4-BE49-F238E27FC236}">
                <a16:creationId xmlns:a16="http://schemas.microsoft.com/office/drawing/2014/main" id="{778E4679-732F-0AE3-AF7E-536205261C98}"/>
              </a:ext>
            </a:extLst>
          </p:cNvPr>
          <p:cNvSpPr/>
          <p:nvPr/>
        </p:nvSpPr>
        <p:spPr>
          <a:xfrm>
            <a:off x="1023011" y="8749865"/>
            <a:ext cx="2860312" cy="710611"/>
          </a:xfrm>
          <a:prstGeom prst="rect">
            <a:avLst/>
          </a:prstGeom>
          <a:solidFill>
            <a:srgbClr val="689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EEE78EB9-FE36-59A5-A7AD-4E7BAFC937E0}"/>
              </a:ext>
            </a:extLst>
          </p:cNvPr>
          <p:cNvSpPr/>
          <p:nvPr/>
        </p:nvSpPr>
        <p:spPr>
          <a:xfrm>
            <a:off x="316358" y="8520819"/>
            <a:ext cx="718387" cy="1159867"/>
          </a:xfrm>
          <a:prstGeom prst="rect">
            <a:avLst/>
          </a:prstGeom>
          <a:solidFill>
            <a:srgbClr val="E096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78AB61AB-0BAE-FEB5-F8BF-9B4AD8C65366}"/>
              </a:ext>
            </a:extLst>
          </p:cNvPr>
          <p:cNvSpPr txBox="1"/>
          <p:nvPr/>
        </p:nvSpPr>
        <p:spPr>
          <a:xfrm rot="16200000">
            <a:off x="-372305" y="8929231"/>
            <a:ext cx="1993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Arial Nova" panose="020B0504020202020204" pitchFamily="34" charset="0"/>
              </a:rPr>
              <a:t>Sorvete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BBF170F4-6027-62D6-A38A-F6CFC001DA19}"/>
              </a:ext>
            </a:extLst>
          </p:cNvPr>
          <p:cNvSpPr txBox="1"/>
          <p:nvPr/>
        </p:nvSpPr>
        <p:spPr>
          <a:xfrm>
            <a:off x="933543" y="8783791"/>
            <a:ext cx="303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Comic Sans MS" panose="030F0702030302020204" pitchFamily="66" charset="0"/>
              </a:rPr>
              <a:t>2 bolas 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357AE10D-98DC-1AC7-EB73-185AF2926C43}"/>
              </a:ext>
            </a:extLst>
          </p:cNvPr>
          <p:cNvSpPr txBox="1"/>
          <p:nvPr/>
        </p:nvSpPr>
        <p:spPr>
          <a:xfrm>
            <a:off x="1769826" y="9057221"/>
            <a:ext cx="148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mic Sans MS" panose="030F0702030302020204" pitchFamily="66" charset="0"/>
              </a:rPr>
              <a:t>R$ 10,00</a:t>
            </a:r>
          </a:p>
        </p:txBody>
      </p:sp>
    </p:spTree>
    <p:extLst>
      <p:ext uri="{BB962C8B-B14F-4D97-AF65-F5344CB8AC3E}">
        <p14:creationId xmlns:p14="http://schemas.microsoft.com/office/powerpoint/2010/main" val="174780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A4ECE0E9-90DE-2C4D-1824-265B36F24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419" y="7196137"/>
            <a:ext cx="2633719" cy="2505317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C6D4274D-28A2-6894-588A-09382CF8F47A}"/>
              </a:ext>
            </a:extLst>
          </p:cNvPr>
          <p:cNvGrpSpPr/>
          <p:nvPr/>
        </p:nvGrpSpPr>
        <p:grpSpPr>
          <a:xfrm>
            <a:off x="-4067175" y="-2209800"/>
            <a:ext cx="11763375" cy="14825662"/>
            <a:chOff x="-4067175" y="-2209800"/>
            <a:chExt cx="11763375" cy="14825662"/>
          </a:xfrm>
        </p:grpSpPr>
        <p:sp>
          <p:nvSpPr>
            <p:cNvPr id="6" name="Arco 5">
              <a:extLst>
                <a:ext uri="{FF2B5EF4-FFF2-40B4-BE49-F238E27FC236}">
                  <a16:creationId xmlns:a16="http://schemas.microsoft.com/office/drawing/2014/main" id="{57CEEDE1-24FB-76C3-3B5A-89A8D3AE06B3}"/>
                </a:ext>
              </a:extLst>
            </p:cNvPr>
            <p:cNvSpPr/>
            <p:nvPr/>
          </p:nvSpPr>
          <p:spPr>
            <a:xfrm>
              <a:off x="-4067175" y="7196137"/>
              <a:ext cx="8134350" cy="5419725"/>
            </a:xfrm>
            <a:prstGeom prst="arc">
              <a:avLst/>
            </a:prstGeom>
            <a:ln w="644525">
              <a:solidFill>
                <a:srgbClr val="FBB1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7" name="Arco 6">
              <a:extLst>
                <a:ext uri="{FF2B5EF4-FFF2-40B4-BE49-F238E27FC236}">
                  <a16:creationId xmlns:a16="http://schemas.microsoft.com/office/drawing/2014/main" id="{C5EA42E6-AFD2-0D84-F4E6-02D01FB379F8}"/>
                </a:ext>
              </a:extLst>
            </p:cNvPr>
            <p:cNvSpPr/>
            <p:nvPr/>
          </p:nvSpPr>
          <p:spPr>
            <a:xfrm>
              <a:off x="-3467100" y="7816645"/>
              <a:ext cx="6934200" cy="4261055"/>
            </a:xfrm>
            <a:prstGeom prst="arc">
              <a:avLst/>
            </a:prstGeom>
            <a:ln w="644525">
              <a:solidFill>
                <a:srgbClr val="AECF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 dirty="0"/>
            </a:p>
          </p:txBody>
        </p:sp>
        <p:sp>
          <p:nvSpPr>
            <p:cNvPr id="9" name="Arco 8">
              <a:extLst>
                <a:ext uri="{FF2B5EF4-FFF2-40B4-BE49-F238E27FC236}">
                  <a16:creationId xmlns:a16="http://schemas.microsoft.com/office/drawing/2014/main" id="{906FF2B7-ABFE-2A41-A06F-FF38A93C6740}"/>
                </a:ext>
              </a:extLst>
            </p:cNvPr>
            <p:cNvSpPr/>
            <p:nvPr/>
          </p:nvSpPr>
          <p:spPr>
            <a:xfrm>
              <a:off x="-2895601" y="8458200"/>
              <a:ext cx="5748403" cy="3124200"/>
            </a:xfrm>
            <a:prstGeom prst="arc">
              <a:avLst/>
            </a:prstGeom>
            <a:ln w="644525">
              <a:solidFill>
                <a:srgbClr val="FBB1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10" name="Arco 9">
              <a:extLst>
                <a:ext uri="{FF2B5EF4-FFF2-40B4-BE49-F238E27FC236}">
                  <a16:creationId xmlns:a16="http://schemas.microsoft.com/office/drawing/2014/main" id="{134BAA1D-1D6D-C314-4F41-91825387A7F2}"/>
                </a:ext>
              </a:extLst>
            </p:cNvPr>
            <p:cNvSpPr/>
            <p:nvPr/>
          </p:nvSpPr>
          <p:spPr>
            <a:xfrm>
              <a:off x="-2078801" y="9595055"/>
              <a:ext cx="4114801" cy="1987345"/>
            </a:xfrm>
            <a:prstGeom prst="arc">
              <a:avLst/>
            </a:prstGeom>
            <a:ln w="644525">
              <a:solidFill>
                <a:srgbClr val="AECF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11" name="Arco 10">
              <a:extLst>
                <a:ext uri="{FF2B5EF4-FFF2-40B4-BE49-F238E27FC236}">
                  <a16:creationId xmlns:a16="http://schemas.microsoft.com/office/drawing/2014/main" id="{B3D7F9A2-9037-9355-3484-20B34839DD87}"/>
                </a:ext>
              </a:extLst>
            </p:cNvPr>
            <p:cNvSpPr/>
            <p:nvPr/>
          </p:nvSpPr>
          <p:spPr>
            <a:xfrm rot="10800000">
              <a:off x="6057900" y="-2209800"/>
              <a:ext cx="1638300" cy="4324350"/>
            </a:xfrm>
            <a:prstGeom prst="arc">
              <a:avLst/>
            </a:prstGeom>
            <a:ln w="644525">
              <a:solidFill>
                <a:srgbClr val="FBB1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12" name="Arco 11">
              <a:extLst>
                <a:ext uri="{FF2B5EF4-FFF2-40B4-BE49-F238E27FC236}">
                  <a16:creationId xmlns:a16="http://schemas.microsoft.com/office/drawing/2014/main" id="{F356D03D-F0D7-F6FC-A779-EB5E80CF4F4A}"/>
                </a:ext>
              </a:extLst>
            </p:cNvPr>
            <p:cNvSpPr/>
            <p:nvPr/>
          </p:nvSpPr>
          <p:spPr>
            <a:xfrm rot="10800000">
              <a:off x="6629400" y="-1828800"/>
              <a:ext cx="717894" cy="3543300"/>
            </a:xfrm>
            <a:prstGeom prst="arc">
              <a:avLst/>
            </a:prstGeom>
            <a:ln w="644525">
              <a:solidFill>
                <a:srgbClr val="AECF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</p:grpSp>
      <p:sp>
        <p:nvSpPr>
          <p:cNvPr id="14" name="Retângulo 13">
            <a:extLst>
              <a:ext uri="{FF2B5EF4-FFF2-40B4-BE49-F238E27FC236}">
                <a16:creationId xmlns:a16="http://schemas.microsoft.com/office/drawing/2014/main" id="{70F5081D-8BFB-0F67-D9C4-1AF6C49C72FF}"/>
              </a:ext>
            </a:extLst>
          </p:cNvPr>
          <p:cNvSpPr/>
          <p:nvPr/>
        </p:nvSpPr>
        <p:spPr>
          <a:xfrm>
            <a:off x="952874" y="1584771"/>
            <a:ext cx="3174189" cy="1356605"/>
          </a:xfrm>
          <a:prstGeom prst="rect">
            <a:avLst/>
          </a:prstGeom>
          <a:solidFill>
            <a:srgbClr val="689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6EAC6C9-A3A3-F800-1DC0-7DA3CB8F1064}"/>
              </a:ext>
            </a:extLst>
          </p:cNvPr>
          <p:cNvSpPr/>
          <p:nvPr/>
        </p:nvSpPr>
        <p:spPr>
          <a:xfrm>
            <a:off x="1155346" y="7713663"/>
            <a:ext cx="2818758" cy="1337417"/>
          </a:xfrm>
          <a:prstGeom prst="rect">
            <a:avLst/>
          </a:prstGeom>
          <a:solidFill>
            <a:srgbClr val="689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07D5617-8C9A-3AB0-32FD-CB58F9082DA7}"/>
              </a:ext>
            </a:extLst>
          </p:cNvPr>
          <p:cNvSpPr/>
          <p:nvPr/>
        </p:nvSpPr>
        <p:spPr>
          <a:xfrm>
            <a:off x="1005302" y="5665469"/>
            <a:ext cx="2860312" cy="710611"/>
          </a:xfrm>
          <a:prstGeom prst="rect">
            <a:avLst/>
          </a:prstGeom>
          <a:solidFill>
            <a:srgbClr val="689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99A3972-81F8-9796-6B5C-6E1EA5623C87}"/>
              </a:ext>
            </a:extLst>
          </p:cNvPr>
          <p:cNvSpPr/>
          <p:nvPr/>
        </p:nvSpPr>
        <p:spPr>
          <a:xfrm>
            <a:off x="350875" y="1381169"/>
            <a:ext cx="608569" cy="1724750"/>
          </a:xfrm>
          <a:prstGeom prst="rect">
            <a:avLst/>
          </a:prstGeom>
          <a:solidFill>
            <a:srgbClr val="E096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417374E2-25F5-9AF3-EE17-5106039DB4FA}"/>
              </a:ext>
            </a:extLst>
          </p:cNvPr>
          <p:cNvSpPr/>
          <p:nvPr/>
        </p:nvSpPr>
        <p:spPr>
          <a:xfrm>
            <a:off x="303677" y="7262589"/>
            <a:ext cx="862706" cy="1948508"/>
          </a:xfrm>
          <a:prstGeom prst="rect">
            <a:avLst/>
          </a:prstGeom>
          <a:solidFill>
            <a:srgbClr val="83B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A2CE167-1647-849E-02E8-81CC00B4492F}"/>
              </a:ext>
            </a:extLst>
          </p:cNvPr>
          <p:cNvSpPr txBox="1"/>
          <p:nvPr/>
        </p:nvSpPr>
        <p:spPr>
          <a:xfrm>
            <a:off x="2424636" y="991736"/>
            <a:ext cx="2443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83B093"/>
                </a:solidFill>
                <a:latin typeface="Costanera-ExtraBold" panose="00000900000000000000" pitchFamily="2" charset="0"/>
              </a:rPr>
              <a:t>Shakes &amp; Snacks</a:t>
            </a:r>
          </a:p>
        </p:txBody>
      </p:sp>
      <p:pic>
        <p:nvPicPr>
          <p:cNvPr id="21" name="Imagem 20" descr="Ícone&#10;&#10;Descrição gerada automaticamente">
            <a:extLst>
              <a:ext uri="{FF2B5EF4-FFF2-40B4-BE49-F238E27FC236}">
                <a16:creationId xmlns:a16="http://schemas.microsoft.com/office/drawing/2014/main" id="{00377EC3-71B7-75EB-50ED-2958B2DB8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840" y="125653"/>
            <a:ext cx="1402493" cy="924136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D0E7AF1A-ACC6-9CC6-D60F-04EF9975F924}"/>
              </a:ext>
            </a:extLst>
          </p:cNvPr>
          <p:cNvSpPr txBox="1"/>
          <p:nvPr/>
        </p:nvSpPr>
        <p:spPr>
          <a:xfrm rot="16200000">
            <a:off x="-17814" y="1762386"/>
            <a:ext cx="16914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Arial Nova" panose="020B0504020202020204" pitchFamily="34" charset="0"/>
              </a:rPr>
              <a:t>Brownies</a:t>
            </a:r>
          </a:p>
          <a:p>
            <a:pPr algn="ctr"/>
            <a:endParaRPr lang="pt-BR" sz="2800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AA243C72-D8EB-30C3-6C53-F82EC9E16BD8}"/>
              </a:ext>
            </a:extLst>
          </p:cNvPr>
          <p:cNvSpPr txBox="1"/>
          <p:nvPr/>
        </p:nvSpPr>
        <p:spPr>
          <a:xfrm rot="16200000">
            <a:off x="223227" y="7576957"/>
            <a:ext cx="133741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" panose="020B0504020202020204" pitchFamily="34" charset="0"/>
              </a:rPr>
              <a:t>Brownie</a:t>
            </a:r>
          </a:p>
          <a:p>
            <a:pPr algn="ctr"/>
            <a:r>
              <a:rPr lang="pt-BR" sz="2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" panose="020B0504020202020204" pitchFamily="34" charset="0"/>
              </a:rPr>
              <a:t>de pote</a:t>
            </a:r>
          </a:p>
          <a:p>
            <a:pPr algn="ctr"/>
            <a:endParaRPr lang="pt-BR" sz="2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ova" panose="020B0504020202020204" pitchFamily="34" charset="0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D987D6EC-C643-0250-9B4D-90AB274B07D4}"/>
              </a:ext>
            </a:extLst>
          </p:cNvPr>
          <p:cNvSpPr/>
          <p:nvPr/>
        </p:nvSpPr>
        <p:spPr>
          <a:xfrm>
            <a:off x="298649" y="5139012"/>
            <a:ext cx="718387" cy="1655980"/>
          </a:xfrm>
          <a:prstGeom prst="rect">
            <a:avLst/>
          </a:prstGeom>
          <a:solidFill>
            <a:srgbClr val="E096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B029647-0A16-59BF-9FE9-00154F5AB7F9}"/>
              </a:ext>
            </a:extLst>
          </p:cNvPr>
          <p:cNvSpPr txBox="1"/>
          <p:nvPr/>
        </p:nvSpPr>
        <p:spPr>
          <a:xfrm rot="16200000">
            <a:off x="-390014" y="5595697"/>
            <a:ext cx="1993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Arial Nova" panose="020B0504020202020204" pitchFamily="34" charset="0"/>
              </a:rPr>
              <a:t>Brownie </a:t>
            </a:r>
          </a:p>
          <a:p>
            <a:pPr algn="ctr"/>
            <a:r>
              <a:rPr lang="pt-BR" sz="2000" b="1" dirty="0">
                <a:solidFill>
                  <a:schemeClr val="bg1"/>
                </a:solidFill>
                <a:latin typeface="Arial Nova" panose="020B0504020202020204" pitchFamily="34" charset="0"/>
              </a:rPr>
              <a:t>com sorvete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4C2926A-B26A-3945-832A-C20C911049F1}"/>
              </a:ext>
            </a:extLst>
          </p:cNvPr>
          <p:cNvSpPr txBox="1"/>
          <p:nvPr/>
        </p:nvSpPr>
        <p:spPr>
          <a:xfrm>
            <a:off x="952874" y="1543050"/>
            <a:ext cx="3174189" cy="877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>
                <a:solidFill>
                  <a:schemeClr val="bg1"/>
                </a:solidFill>
                <a:latin typeface="Comic Sans MS" panose="030F0702030302020204" pitchFamily="66" charset="0"/>
              </a:rPr>
              <a:t>Alpininho, Doce de Leite, Morango, Nutella, Prestígio.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F7CEC71-EB9D-F0AC-C7E3-25123B890716}"/>
              </a:ext>
            </a:extLst>
          </p:cNvPr>
          <p:cNvSpPr txBox="1"/>
          <p:nvPr/>
        </p:nvSpPr>
        <p:spPr>
          <a:xfrm>
            <a:off x="2203691" y="2485365"/>
            <a:ext cx="148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mic Sans MS" panose="030F0702030302020204" pitchFamily="66" charset="0"/>
              </a:rPr>
              <a:t>R$ 7,00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5DD9B5C-0ADE-EFE4-A0E6-9ED6FD5C42F5}"/>
              </a:ext>
            </a:extLst>
          </p:cNvPr>
          <p:cNvSpPr txBox="1"/>
          <p:nvPr/>
        </p:nvSpPr>
        <p:spPr>
          <a:xfrm>
            <a:off x="1094385" y="7719784"/>
            <a:ext cx="2918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  <a:latin typeface="Comic Sans MS" panose="030F0702030302020204" pitchFamily="66" charset="0"/>
              </a:rPr>
              <a:t>Brigadeiro,  amores, Nutella, Ovomaltine, prestígio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157A00D-F3E1-5341-428C-162E4B27C83A}"/>
              </a:ext>
            </a:extLst>
          </p:cNvPr>
          <p:cNvSpPr txBox="1"/>
          <p:nvPr/>
        </p:nvSpPr>
        <p:spPr>
          <a:xfrm>
            <a:off x="1798286" y="8624142"/>
            <a:ext cx="148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mic Sans MS" panose="030F0702030302020204" pitchFamily="66" charset="0"/>
              </a:rPr>
              <a:t>R$ 10,00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D4215E67-0309-482B-3735-7A54F590B1BA}"/>
              </a:ext>
            </a:extLst>
          </p:cNvPr>
          <p:cNvSpPr txBox="1"/>
          <p:nvPr/>
        </p:nvSpPr>
        <p:spPr>
          <a:xfrm>
            <a:off x="915834" y="5699395"/>
            <a:ext cx="303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Comic Sans MS" panose="030F0702030302020204" pitchFamily="66" charset="0"/>
              </a:rPr>
              <a:t>Morango ou creme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A602E3EA-93BC-EE0A-F7B2-C88C3FBE8448}"/>
              </a:ext>
            </a:extLst>
          </p:cNvPr>
          <p:cNvSpPr txBox="1"/>
          <p:nvPr/>
        </p:nvSpPr>
        <p:spPr>
          <a:xfrm>
            <a:off x="1752117" y="5972825"/>
            <a:ext cx="148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mic Sans MS" panose="030F0702030302020204" pitchFamily="66" charset="0"/>
              </a:rPr>
              <a:t>R$ 12,00</a:t>
            </a:r>
          </a:p>
        </p:txBody>
      </p:sp>
      <p:pic>
        <p:nvPicPr>
          <p:cNvPr id="2050" name="Picture 2" descr="Brownie com Sorvete de Creme e Calda de Chocolate Quente - Restaurante Old  West">
            <a:extLst>
              <a:ext uri="{FF2B5EF4-FFF2-40B4-BE49-F238E27FC236}">
                <a16:creationId xmlns:a16="http://schemas.microsoft.com/office/drawing/2014/main" id="{6DC332A4-8B7C-1F6D-284F-775C33526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282" y="5249258"/>
            <a:ext cx="2483970" cy="165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347EA95F-58E6-1C16-EB22-B2152EAC4168}"/>
              </a:ext>
            </a:extLst>
          </p:cNvPr>
          <p:cNvSpPr/>
          <p:nvPr/>
        </p:nvSpPr>
        <p:spPr>
          <a:xfrm>
            <a:off x="966568" y="3553001"/>
            <a:ext cx="3174189" cy="962616"/>
          </a:xfrm>
          <a:prstGeom prst="rect">
            <a:avLst/>
          </a:prstGeom>
          <a:solidFill>
            <a:srgbClr val="6894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BC199F2-621A-DE6C-F1D0-CD022A1F4960}"/>
              </a:ext>
            </a:extLst>
          </p:cNvPr>
          <p:cNvSpPr/>
          <p:nvPr/>
        </p:nvSpPr>
        <p:spPr>
          <a:xfrm>
            <a:off x="358158" y="3399185"/>
            <a:ext cx="615140" cy="1314963"/>
          </a:xfrm>
          <a:prstGeom prst="rect">
            <a:avLst/>
          </a:prstGeom>
          <a:solidFill>
            <a:srgbClr val="83B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B40BC23-56D8-C588-3EC4-786B25AE0C66}"/>
              </a:ext>
            </a:extLst>
          </p:cNvPr>
          <p:cNvSpPr txBox="1"/>
          <p:nvPr/>
        </p:nvSpPr>
        <p:spPr>
          <a:xfrm rot="16200000">
            <a:off x="106801" y="3766949"/>
            <a:ext cx="1109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Arial Nova" panose="020B0504020202020204" pitchFamily="34" charset="0"/>
              </a:rPr>
              <a:t>Torta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56FE0179-80E1-0637-B963-0E8578CE3057}"/>
              </a:ext>
            </a:extLst>
          </p:cNvPr>
          <p:cNvSpPr txBox="1"/>
          <p:nvPr/>
        </p:nvSpPr>
        <p:spPr>
          <a:xfrm>
            <a:off x="1012356" y="3524305"/>
            <a:ext cx="3211926" cy="877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>
                <a:solidFill>
                  <a:schemeClr val="bg1"/>
                </a:solidFill>
                <a:latin typeface="Comic Sans MS" panose="030F0702030302020204" pitchFamily="66" charset="0"/>
              </a:rPr>
              <a:t>Brigadeiro, Dois amores, Morango. 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F42125A-D50F-4EC2-1F3E-FBF7A148B918}"/>
              </a:ext>
            </a:extLst>
          </p:cNvPr>
          <p:cNvSpPr txBox="1"/>
          <p:nvPr/>
        </p:nvSpPr>
        <p:spPr>
          <a:xfrm>
            <a:off x="2301349" y="4028559"/>
            <a:ext cx="148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Comic Sans MS" panose="030F0702030302020204" pitchFamily="66" charset="0"/>
              </a:rPr>
              <a:t>R$ 10,00</a:t>
            </a:r>
          </a:p>
        </p:txBody>
      </p:sp>
      <p:pic>
        <p:nvPicPr>
          <p:cNvPr id="38" name="Imagem 37" descr="Frutas em cima&#10;&#10;Descrição gerada automaticamente com confiança média">
            <a:extLst>
              <a:ext uri="{FF2B5EF4-FFF2-40B4-BE49-F238E27FC236}">
                <a16:creationId xmlns:a16="http://schemas.microsoft.com/office/drawing/2014/main" id="{D397CB2C-D3BE-80C7-799A-A85335C51F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294" y="3151796"/>
            <a:ext cx="1764547" cy="1801204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0962CD97-AB43-DBDE-9782-D1985A1FCB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1145" y="1515777"/>
            <a:ext cx="2186864" cy="144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5930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665</TotalTime>
  <Words>485</Words>
  <Application>Microsoft Office PowerPoint</Application>
  <PresentationFormat>Papel A4 (210 x 297 mm)</PresentationFormat>
  <Paragraphs>173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4" baseType="lpstr">
      <vt:lpstr>Arial</vt:lpstr>
      <vt:lpstr>Arial Nova</vt:lpstr>
      <vt:lpstr>Calibri</vt:lpstr>
      <vt:lpstr>Calibri Light</vt:lpstr>
      <vt:lpstr>Comic Sans MS</vt:lpstr>
      <vt:lpstr>Costanera-ExtraBold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Deivid Costa</dc:creator>
  <cp:lastModifiedBy>Deivid Costa</cp:lastModifiedBy>
  <cp:revision>34</cp:revision>
  <dcterms:created xsi:type="dcterms:W3CDTF">2023-04-07T23:51:31Z</dcterms:created>
  <dcterms:modified xsi:type="dcterms:W3CDTF">2023-05-11T11:11:49Z</dcterms:modified>
</cp:coreProperties>
</file>